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3" r:id="rId4"/>
    <p:sldId id="261" r:id="rId5"/>
    <p:sldId id="260" r:id="rId6"/>
    <p:sldId id="262" r:id="rId7"/>
    <p:sldId id="273" r:id="rId8"/>
    <p:sldId id="272" r:id="rId9"/>
    <p:sldId id="269" r:id="rId10"/>
    <p:sldId id="270" r:id="rId11"/>
    <p:sldId id="25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05"/>
  </p:normalViewPr>
  <p:slideViewPr>
    <p:cSldViewPr snapToGrid="0" snapToObjects="1">
      <p:cViewPr>
        <p:scale>
          <a:sx n="75" d="100"/>
          <a:sy n="75" d="100"/>
        </p:scale>
        <p:origin x="822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C569B-F57C-3942-B35F-B616AC5BD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C04515-E9E3-8C44-B3B5-70110BA12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30813F-DB68-424E-9C44-12FE7B18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346CA-CCC2-BB4C-9E07-D9B91F1F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5A8335-D5D5-B24A-85DD-3148865E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24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167A1-7B8F-A549-BB60-DB7DDF26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42D1ED-85AF-6F46-A107-0D7F090A4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4B0B3-E36B-3E4D-93B6-552017E7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D8DE7-DE6F-CD41-8961-2D0CEABA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F6BD4-6D85-714E-B048-9135D565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07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EFAE06-FC64-AD4A-A43B-817288B357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0D2D3A-EAF8-9345-9192-073477EE3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26F2E2-F83F-A547-AE80-AC275664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6F2973-D999-4E4A-8A6E-FBABC8FF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9F441-2005-7E48-9D5E-73830427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93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757FA-8538-674D-8E7F-0EFACBDD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69023C-92D7-C641-9496-3B647291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2FC33-E13E-B84E-8D94-4FE71EA1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C64AB-4EE2-F54C-B62B-E8A2EB5C9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1EAB1-68C1-EC4B-A24A-3BCDC2C0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5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41DB1-746D-EE44-9333-94E5AE95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415381-EDFB-604B-810D-665D79E9C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5FBC8-DFA2-6544-BFE3-1F5FB69B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4F007-AB37-4D4F-AEED-78F064F4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98790-188D-FF4B-8E63-2B204CF6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1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F1ABD-5E54-B749-BBE9-9848C60B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F969F-BAF7-894A-BD53-C5641B5D9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38658-7F43-624F-B527-F607E384D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68C1A7-E665-1C42-B794-90F24671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0254C2-0262-BB45-9D7F-7855E792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BB0C1-5823-0D44-A774-F96354469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5A2D5-E014-F14A-AE52-A5C5F1A0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1B2DA4-2F89-EF42-8519-11766F37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07F2EF-AB00-FA43-B26C-47AD0886F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13C6B-6E20-6047-BC43-73A422C40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B1EBCF-8E8A-F842-9D50-20815ADBD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8764C8-152C-CA4D-B0DF-9C2CF6D7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E2B071-41BE-4C42-AF87-CF95BAEB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226DFB-691F-7041-A7CC-482B85929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6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40009-B188-F842-A69A-66404832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AFE92E-F877-8140-891E-0D47F743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F5EB6F-932E-A448-87F0-27E82071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B88CF6-58FD-204C-8C81-A0A52D83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9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9BA274-69EC-5543-9F74-C00B2940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832322-3D94-4B4F-93FC-237146BE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93FEC7-4087-DA45-85CE-C9D8F4E4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87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F8383-43DB-5344-8886-191FF38D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22F6B-B5DF-054A-AF67-ACD43EEA1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A76E08-98FA-A54E-B21C-6683E699C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B135A2-BAB2-6046-9CD0-D2A3DBC1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C114DB-4452-3F40-B2E4-CB019590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90590-18A1-134C-9B9D-835D2DE2E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32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79D60-B7EC-BE4C-B364-66348E1C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289958-137F-104A-8480-FA8A673E5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0B892C-7C2F-4C48-A432-520F96BA5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718354-604E-D14D-8E14-D3A1F180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6139A8-40F3-9047-8503-8082881C9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4D0B42-4710-BD47-9083-F7DE7005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9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913E9-88B4-5543-97B5-E220E0F2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EABEAD-F8C0-6242-A5D1-1706DCAC7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C8766F-DF9F-4B4A-8A17-ACBF4C98F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4C157-356C-FB47-B2D5-AAC9E93CC19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D6D00E-F191-2645-9D11-4C82EC0A2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01030-1C00-1F4F-B75F-D8F20347B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74D6-C12D-A249-B036-9DCC7750B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8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CBB776-3750-324A-B4B0-9B110F944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0311"/>
            <a:ext cx="12192000" cy="7105650"/>
          </a:xfrm>
          <a:prstGeom prst="rect">
            <a:avLst/>
          </a:prstGeom>
        </p:spPr>
      </p:pic>
      <p:pic>
        <p:nvPicPr>
          <p:cNvPr id="5" name="Google Shape;89;p9">
            <a:extLst>
              <a:ext uri="{FF2B5EF4-FFF2-40B4-BE49-F238E27FC236}">
                <a16:creationId xmlns:a16="http://schemas.microsoft.com/office/drawing/2014/main" id="{826E8947-0E44-7044-A939-F5637A74BB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975" y="557033"/>
            <a:ext cx="2206625" cy="717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24;p56">
            <a:extLst>
              <a:ext uri="{FF2B5EF4-FFF2-40B4-BE49-F238E27FC236}">
                <a16:creationId xmlns:a16="http://schemas.microsoft.com/office/drawing/2014/main" id="{366BC9D1-EC9C-0946-9FA5-3F4AC3E6028F}"/>
              </a:ext>
            </a:extLst>
          </p:cNvPr>
          <p:cNvSpPr txBox="1"/>
          <p:nvPr/>
        </p:nvSpPr>
        <p:spPr>
          <a:xfrm>
            <a:off x="688975" y="3195105"/>
            <a:ext cx="17430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202020"/>
                </a:solidFill>
                <a:latin typeface="Commissioner Thin Medium" pitchFamily="2" charset="0"/>
                <a:ea typeface="Tahoma" panose="020B0604030504040204" pitchFamily="34" charset="0"/>
                <a:cs typeface="Tahoma" panose="020B0604030504040204" pitchFamily="34" charset="0"/>
                <a:sym typeface="Montserrat Medium"/>
              </a:rPr>
              <a:t>ooobalf.ru</a:t>
            </a:r>
            <a:endParaRPr sz="2400" dirty="0">
              <a:solidFill>
                <a:srgbClr val="202020"/>
              </a:solidFill>
              <a:latin typeface="Commissioner Thin Medium" pitchFamily="2" charset="0"/>
              <a:ea typeface="Tahoma" panose="020B0604030504040204" pitchFamily="34" charset="0"/>
              <a:cs typeface="Tahoma" panose="020B0604030504040204" pitchFamily="34" charset="0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CF223-1658-B946-8E7B-4820C0446A59}"/>
              </a:ext>
            </a:extLst>
          </p:cNvPr>
          <p:cNvSpPr txBox="1"/>
          <p:nvPr/>
        </p:nvSpPr>
        <p:spPr>
          <a:xfrm>
            <a:off x="688975" y="1646767"/>
            <a:ext cx="5292725" cy="1219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Ультразвуковой сканер</a:t>
            </a:r>
            <a:endParaRPr lang="en-US" sz="3500" b="1" dirty="0">
              <a:solidFill>
                <a:schemeClr val="tx1">
                  <a:lumMod val="95000"/>
                  <a:lumOff val="5000"/>
                </a:schemeClr>
              </a:solidFill>
              <a:latin typeface="Commissioner Thi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VINNO D650 VET</a:t>
            </a:r>
            <a:endParaRPr lang="ru-RU" sz="3500" b="1" dirty="0">
              <a:solidFill>
                <a:schemeClr val="tx1">
                  <a:lumMod val="95000"/>
                  <a:lumOff val="5000"/>
                </a:schemeClr>
              </a:solidFill>
              <a:latin typeface="Commissioner Thi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 descr="Изображение выглядит как машина, компьютер, робот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4721313-EA46-E623-56ED-F4C052D316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6032500" y="-437776"/>
            <a:ext cx="6180654" cy="75705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31BA86-AD17-B1DE-529B-3676BDCCD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44" r="37778"/>
          <a:stretch/>
        </p:blipFill>
        <p:spPr>
          <a:xfrm>
            <a:off x="5329758" y="3294836"/>
            <a:ext cx="2802546" cy="3233708"/>
          </a:xfrm>
          <a:prstGeom prst="rect">
            <a:avLst/>
          </a:prstGeom>
        </p:spPr>
      </p:pic>
      <p:pic>
        <p:nvPicPr>
          <p:cNvPr id="1040" name="Picture 16" descr="VINNO Technology">
            <a:extLst>
              <a:ext uri="{FF2B5EF4-FFF2-40B4-BE49-F238E27FC236}">
                <a16:creationId xmlns:a16="http://schemas.microsoft.com/office/drawing/2014/main" id="{4CA62C8B-9B70-A04B-834E-B8B815DB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" y="5393852"/>
            <a:ext cx="2682025" cy="7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56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F9442133-935A-8EC6-B5AB-05AB0EDA6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810131"/>
              </p:ext>
            </p:extLst>
          </p:nvPr>
        </p:nvGraphicFramePr>
        <p:xfrm>
          <a:off x="469900" y="368632"/>
          <a:ext cx="9906000" cy="560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13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Технические характеристики</a:t>
                      </a:r>
                    </a:p>
                  </a:txBody>
                  <a:tcPr marL="108000" marR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L="0" marR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L="0" marR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L="0" marR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монитор / сенсорный экран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200" b="0" i="0">
                          <a:latin typeface="Commissioner" pitchFamily="2" charset="0"/>
                        </a:rPr>
                        <a:t>21,5" LCD / 10“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21,5" LED / 13,3“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19" LCD / 10“ 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24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Регулируемый по высоте шарнирный рычаг/консоль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+/+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+/+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32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Размеры (В </a:t>
                      </a:r>
                      <a:r>
                        <a:rPr lang="en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x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Ш </a:t>
                      </a:r>
                      <a:r>
                        <a:rPr lang="en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x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Г в см)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200" b="0" i="0">
                          <a:latin typeface="Commissioner" pitchFamily="2" charset="0"/>
                        </a:rPr>
                        <a:t>136-159 x 61 x 88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132-164 x 59 x 89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" sz="1200" b="0" i="0">
                          <a:latin typeface="Commissioner" pitchFamily="2" charset="0"/>
                        </a:rPr>
                        <a:t>132-159 x 54 x 86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0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Вес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60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</a:rPr>
                        <a:t> кг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90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 кг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50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 кг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48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Commissioner" pitchFamily="2" charset="0"/>
                        </a:rPr>
                        <a:t>Разъемы под датчики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4</a:t>
                      </a: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5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3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91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USB-порты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5</a:t>
                      </a: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5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>
                          <a:latin typeface="Commissioner" pitchFamily="2" charset="0"/>
                        </a:rPr>
                        <a:t>4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201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Входы/выходы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DVI-D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S-Video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Audio Out/In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Ethernet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DVI-D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S-Video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Audio Out/In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Ethernet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DVI-D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S-Video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Audio Out/In</a:t>
                      </a:r>
                      <a:b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Ethernet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61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дисковод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DVDRW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DVDRW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DVDRW 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2578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Внутренняя память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TB HDD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TB HDD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ru-RU" sz="1200" b="0" i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TB HDD 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3349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Экспорт изображения в JPEG/AVI/MPEG/DICOM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latin typeface="Commissioner" pitchFamily="2" charset="0"/>
                        </a:rPr>
                        <a:t>+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+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5083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Рабочий список/хранение DICOM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Commissioner" pitchFamily="2" charset="0"/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/>
                        <a:t>опционально</a:t>
                      </a:r>
                      <a:endParaRPr lang="ru-RU" sz="1200" dirty="0"/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опционально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/>
                        <a:t>опционально</a:t>
                      </a:r>
                      <a:endParaRPr lang="ru-RU" sz="1200" dirty="0"/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891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Датчики </a:t>
                      </a:r>
                    </a:p>
                  </a:txBody>
                  <a:tcPr marL="10800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latin typeface="Commissioner" pitchFamily="2" charset="0"/>
                        </a:rPr>
                        <a:t>Микроконвексный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G4-9M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Линейный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X4-12L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Фазированный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G3-10P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>
                          <a:latin typeface="Commissioner" pitchFamily="2" charset="0"/>
                        </a:rPr>
                        <a:t>Микроконвексный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G4-9M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Линейный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X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6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-1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6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L</a:t>
                      </a:r>
                    </a:p>
                    <a:p>
                      <a:r>
                        <a:rPr lang="ru-RU" sz="1200" b="0" i="0">
                          <a:latin typeface="Commissioner" pitchFamily="2" charset="0"/>
                        </a:rPr>
                        <a:t>Фазированный  </a:t>
                      </a:r>
                      <a:r>
                        <a:rPr lang="en-US" sz="1200" b="0" i="0">
                          <a:latin typeface="Commissioner" pitchFamily="2" charset="0"/>
                        </a:rPr>
                        <a:t>G3-10P</a:t>
                      </a:r>
                      <a:r>
                        <a:rPr lang="ru-RU" sz="1200" b="0" i="0">
                          <a:latin typeface="Commissioner" pitchFamily="2" charset="0"/>
                        </a:rPr>
                        <a:t>Х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Микроконвексный  </a:t>
                      </a:r>
                      <a:r>
                        <a:rPr lang="en-US" sz="1200" b="0" i="0" dirty="0">
                          <a:latin typeface="Commissioner" pitchFamily="2" charset="0"/>
                        </a:rPr>
                        <a:t>G4-9M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Линейный  </a:t>
                      </a:r>
                      <a:r>
                        <a:rPr lang="en-US" sz="1200" b="0" i="0" dirty="0">
                          <a:latin typeface="Commissioner" pitchFamily="2" charset="0"/>
                        </a:rPr>
                        <a:t>F4-12L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  <a:p>
                      <a:r>
                        <a:rPr lang="ru-RU" sz="1200" b="0" i="0" dirty="0">
                          <a:latin typeface="Commissioner" pitchFamily="2" charset="0"/>
                        </a:rPr>
                        <a:t>Фазированный  </a:t>
                      </a:r>
                      <a:r>
                        <a:rPr lang="en-US" sz="1200" b="0" i="0" dirty="0">
                          <a:latin typeface="Commissioner" pitchFamily="2" charset="0"/>
                        </a:rPr>
                        <a:t>G3-10P</a:t>
                      </a:r>
                      <a:endParaRPr lang="ru-RU" sz="1200" b="0" i="0" dirty="0">
                        <a:latin typeface="Commissioner" pitchFamily="2" charset="0"/>
                      </a:endParaRPr>
                    </a:p>
                  </a:txBody>
                  <a:tcPr marL="0" marR="0" marT="72000" marB="720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60854"/>
                  </a:ext>
                </a:extLst>
              </a:tr>
            </a:tbl>
          </a:graphicData>
        </a:graphic>
      </p:graphicFrame>
      <p:pic>
        <p:nvPicPr>
          <p:cNvPr id="11" name="Google Shape;89;p9">
            <a:extLst>
              <a:ext uri="{FF2B5EF4-FFF2-40B4-BE49-F238E27FC236}">
                <a16:creationId xmlns:a16="http://schemas.microsoft.com/office/drawing/2014/main" id="{283B374C-E39A-D22C-3B76-A171A67E797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8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253036-C400-3943-8266-FBC8FF72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674"/>
            <a:ext cx="12192000" cy="7105650"/>
          </a:xfrm>
          <a:prstGeom prst="rect">
            <a:avLst/>
          </a:prstGeom>
        </p:spPr>
      </p:pic>
      <p:pic>
        <p:nvPicPr>
          <p:cNvPr id="2060" name="Picture 12" descr="Собака PNG 12 - PNG All">
            <a:extLst>
              <a:ext uri="{FF2B5EF4-FFF2-40B4-BE49-F238E27FC236}">
                <a16:creationId xmlns:a16="http://schemas.microsoft.com/office/drawing/2014/main" id="{01AA2A6E-1A1A-0C45-9986-D8B46B6D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663" y="2729772"/>
            <a:ext cx="5812816" cy="387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9D1B9A-DA34-EC40-A818-948C3EED2B11}"/>
              </a:ext>
            </a:extLst>
          </p:cNvPr>
          <p:cNvSpPr txBox="1"/>
          <p:nvPr/>
        </p:nvSpPr>
        <p:spPr>
          <a:xfrm>
            <a:off x="691428" y="1030027"/>
            <a:ext cx="1718235" cy="171136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ommissioner" pitchFamily="2" charset="0"/>
              </a:rPr>
              <a:t>8 812 509 63 93 </a:t>
            </a:r>
            <a:endParaRPr lang="ru-RU" dirty="0">
              <a:effectLst/>
              <a:latin typeface="Commissioner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ommissioner" pitchFamily="2" charset="0"/>
              </a:rPr>
              <a:t>8 495 150 43 61 </a:t>
            </a:r>
            <a:endParaRPr lang="ru-RU" dirty="0">
              <a:effectLst/>
              <a:latin typeface="Commissioner" pitchFamily="2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Commissioner" pitchFamily="2" charset="0"/>
              </a:rPr>
              <a:t>8 816 207 29 97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effectLst/>
                <a:latin typeface="Commissioner" pitchFamily="2" charset="0"/>
              </a:rPr>
              <a:t>8 800 333 13 98</a:t>
            </a:r>
            <a:r>
              <a:rPr lang="ru-RU" dirty="0">
                <a:effectLst/>
                <a:latin typeface="Commissioner" pitchFamily="2" charset="0"/>
              </a:rPr>
              <a:t>  </a:t>
            </a:r>
            <a:endParaRPr lang="ru-RU" dirty="0">
              <a:latin typeface="Commission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6388BE-34D4-4448-BC6E-6383ECDE21BC}"/>
              </a:ext>
            </a:extLst>
          </p:cNvPr>
          <p:cNvSpPr txBox="1"/>
          <p:nvPr/>
        </p:nvSpPr>
        <p:spPr>
          <a:xfrm>
            <a:off x="691428" y="389806"/>
            <a:ext cx="516367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b="1" dirty="0">
                <a:effectLst/>
                <a:latin typeface="Commissioner" pitchFamily="2" charset="0"/>
              </a:rPr>
              <a:t>Для оформления заказа звоните </a:t>
            </a:r>
            <a:endParaRPr lang="ru-RU" sz="2800" b="1" dirty="0">
              <a:latin typeface="Commissioner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DA893-F11B-264B-B0E3-62ABC882FA08}"/>
              </a:ext>
            </a:extLst>
          </p:cNvPr>
          <p:cNvSpPr txBox="1"/>
          <p:nvPr/>
        </p:nvSpPr>
        <p:spPr>
          <a:xfrm>
            <a:off x="2409663" y="1018406"/>
            <a:ext cx="6096000" cy="171136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ffectLst/>
                <a:latin typeface="Commissioner" pitchFamily="2" charset="0"/>
              </a:rPr>
              <a:t>Санкт-Петербург</a:t>
            </a:r>
            <a:br>
              <a:rPr lang="ru-RU" dirty="0">
                <a:effectLst/>
                <a:latin typeface="Commissioner" pitchFamily="2" charset="0"/>
              </a:rPr>
            </a:br>
            <a:r>
              <a:rPr lang="ru-RU" dirty="0">
                <a:effectLst/>
                <a:latin typeface="Commissioner" pitchFamily="2" charset="0"/>
              </a:rPr>
              <a:t>Москва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Commissioner" pitchFamily="2" charset="0"/>
              </a:rPr>
              <a:t>Краснодар</a:t>
            </a:r>
            <a:br>
              <a:rPr lang="ru-RU" dirty="0">
                <a:effectLst/>
                <a:latin typeface="Commissioner" pitchFamily="2" charset="0"/>
              </a:rPr>
            </a:br>
            <a:r>
              <a:rPr lang="ru-RU" dirty="0" err="1">
                <a:effectLst/>
                <a:latin typeface="Commissioner" pitchFamily="2" charset="0"/>
              </a:rPr>
              <a:t>Бесплатныи</a:t>
            </a:r>
            <a:r>
              <a:rPr lang="ru-RU" dirty="0">
                <a:effectLst/>
                <a:latin typeface="Commissioner" pitchFamily="2" charset="0"/>
              </a:rPr>
              <a:t>̆ </a:t>
            </a:r>
            <a:r>
              <a:rPr lang="ru-RU" dirty="0" err="1">
                <a:effectLst/>
                <a:latin typeface="Commissioner" pitchFamily="2" charset="0"/>
              </a:rPr>
              <a:t>звонокпо</a:t>
            </a:r>
            <a:r>
              <a:rPr lang="ru-RU" dirty="0">
                <a:effectLst/>
                <a:latin typeface="Commissioner" pitchFamily="2" charset="0"/>
              </a:rPr>
              <a:t> России и СНГ </a:t>
            </a:r>
            <a:endParaRPr lang="ru-RU" dirty="0">
              <a:latin typeface="Commissioner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7970C1-1401-E293-C26C-DBDC4D432C09}"/>
              </a:ext>
            </a:extLst>
          </p:cNvPr>
          <p:cNvSpPr txBox="1"/>
          <p:nvPr/>
        </p:nvSpPr>
        <p:spPr>
          <a:xfrm>
            <a:off x="691428" y="3289051"/>
            <a:ext cx="181047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 b="1" dirty="0" err="1">
                <a:latin typeface="Commissioner" pitchFamily="2" charset="0"/>
              </a:rPr>
              <a:t>oo</a:t>
            </a:r>
            <a:r>
              <a:rPr lang="ru-RU" sz="2800" b="1" dirty="0">
                <a:latin typeface="Commissioner" pitchFamily="2" charset="0"/>
              </a:rPr>
              <a:t>о</a:t>
            </a:r>
            <a:r>
              <a:rPr lang="en-US" sz="2800" b="1" dirty="0">
                <a:latin typeface="Commissioner" pitchFamily="2" charset="0"/>
              </a:rPr>
              <a:t>balf.ru</a:t>
            </a:r>
            <a:endParaRPr lang="ru-RU" sz="2800" b="1" dirty="0">
              <a:latin typeface="Commissioner" pitchFamily="2" charset="0"/>
            </a:endParaRPr>
          </a:p>
        </p:txBody>
      </p:sp>
      <p:pic>
        <p:nvPicPr>
          <p:cNvPr id="5" name="Google Shape;89;p9">
            <a:extLst>
              <a:ext uri="{FF2B5EF4-FFF2-40B4-BE49-F238E27FC236}">
                <a16:creationId xmlns:a16="http://schemas.microsoft.com/office/drawing/2014/main" id="{B76A5DA5-50C7-74B5-418A-EF50B078E2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7338"/>
          <a:stretch/>
        </p:blipFill>
        <p:spPr>
          <a:xfrm>
            <a:off x="691428" y="5519815"/>
            <a:ext cx="619125" cy="616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37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8CD5C9-A07D-5B41-9E07-9BE95BE18AF5}"/>
              </a:ext>
            </a:extLst>
          </p:cNvPr>
          <p:cNvSpPr/>
          <p:nvPr/>
        </p:nvSpPr>
        <p:spPr>
          <a:xfrm>
            <a:off x="5705856" y="4554438"/>
            <a:ext cx="5644896" cy="111281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EB19D-0DF0-884D-9288-3D98F7DE1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7648"/>
            <a:ext cx="12191999" cy="71056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A2E8DB-E951-0944-AC91-987C05C5C031}"/>
              </a:ext>
            </a:extLst>
          </p:cNvPr>
          <p:cNvSpPr txBox="1"/>
          <p:nvPr/>
        </p:nvSpPr>
        <p:spPr>
          <a:xfrm>
            <a:off x="5178972" y="293902"/>
            <a:ext cx="6239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Ультразвуковой сканер </a:t>
            </a:r>
            <a:r>
              <a:rPr lang="en" sz="2400" b="1" dirty="0">
                <a:latin typeface="Commissioner Thin" pitchFamily="2" charset="0"/>
                <a:ea typeface="Tahoma" panose="020B0604030504040204" pitchFamily="34" charset="0"/>
                <a:cs typeface="Tahoma" panose="020B0604030504040204" pitchFamily="34" charset="0"/>
              </a:rPr>
              <a:t>VINNO D650 VET</a:t>
            </a:r>
            <a:endParaRPr lang="ru-RU" sz="2400" b="1" dirty="0">
              <a:latin typeface="Commissioner Thi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9EF473-AE98-D243-A1FE-F18595F0CBCF}"/>
              </a:ext>
            </a:extLst>
          </p:cNvPr>
          <p:cNvSpPr txBox="1"/>
          <p:nvPr/>
        </p:nvSpPr>
        <p:spPr>
          <a:xfrm>
            <a:off x="5178972" y="881420"/>
            <a:ext cx="636532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u="none" strike="noStrike" dirty="0">
                <a:effectLst/>
                <a:latin typeface="Commissioner" pitchFamily="2" charset="0"/>
              </a:rPr>
              <a:t>Система </a:t>
            </a:r>
            <a:r>
              <a:rPr lang="en" sz="1200" u="none" strike="noStrike" dirty="0">
                <a:effectLst/>
                <a:latin typeface="Commissioner" pitchFamily="2" charset="0"/>
              </a:rPr>
              <a:t>VINNO D650 VET </a:t>
            </a:r>
            <a:r>
              <a:rPr lang="ru-RU" sz="1200" u="none" strike="noStrike" dirty="0">
                <a:effectLst/>
                <a:latin typeface="Commissioner" pitchFamily="2" charset="0"/>
              </a:rPr>
              <a:t>построена на инновационной радиочастотной платформе, первой в своем роде в мире, которая позволяет предоставлять исчерпывающую информацию и получать высокоточные изображения. С помощью </a:t>
            </a:r>
            <a:r>
              <a:rPr lang="en" sz="1200" u="none" strike="noStrike" dirty="0">
                <a:effectLst/>
                <a:latin typeface="Commissioner" pitchFamily="2" charset="0"/>
              </a:rPr>
              <a:t>RF-</a:t>
            </a:r>
            <a:r>
              <a:rPr lang="ru-RU" sz="1200" u="none" strike="noStrike" dirty="0">
                <a:effectLst/>
                <a:latin typeface="Commissioner" pitchFamily="2" charset="0"/>
              </a:rPr>
              <a:t>платформы передачи данных </a:t>
            </a:r>
            <a:r>
              <a:rPr lang="en" sz="1200" u="none" strike="noStrike" dirty="0">
                <a:effectLst/>
                <a:latin typeface="Commissioner" pitchFamily="2" charset="0"/>
              </a:rPr>
              <a:t>VINNO D650 VET </a:t>
            </a:r>
            <a:r>
              <a:rPr lang="ru-RU" sz="1200" u="none" strike="noStrike" dirty="0">
                <a:effectLst/>
                <a:latin typeface="Commissioner" pitchFamily="2" charset="0"/>
              </a:rPr>
              <a:t>получает и передает радиочастотные необработанные данные без потери сигнала. По сравнению с традиционными платформами, доступными на рынке, </a:t>
            </a:r>
            <a:r>
              <a:rPr lang="en" sz="1200" u="none" strike="noStrike" dirty="0">
                <a:effectLst/>
                <a:latin typeface="Commissioner" pitchFamily="2" charset="0"/>
              </a:rPr>
              <a:t>RF-</a:t>
            </a:r>
            <a:r>
              <a:rPr lang="ru-RU" sz="1200" u="none" strike="noStrike" dirty="0">
                <a:effectLst/>
                <a:latin typeface="Commissioner" pitchFamily="2" charset="0"/>
              </a:rPr>
              <a:t>платформа обладает превосходными возможностями обработки изображений. Благодаря </a:t>
            </a:r>
            <a:r>
              <a:rPr lang="en" sz="1200" u="none" strike="noStrike" dirty="0">
                <a:effectLst/>
                <a:latin typeface="Commissioner" pitchFamily="2" charset="0"/>
              </a:rPr>
              <a:t>RF-</a:t>
            </a:r>
            <a:r>
              <a:rPr lang="ru-RU" sz="1200" u="none" strike="noStrike" dirty="0">
                <a:effectLst/>
                <a:latin typeface="Commissioner" pitchFamily="2" charset="0"/>
              </a:rPr>
              <a:t>платформе, система позволяет разрабатывать множество алгоритмов </a:t>
            </a:r>
            <a:r>
              <a:rPr lang="en" sz="1200" u="none" strike="noStrike" dirty="0">
                <a:effectLst/>
                <a:latin typeface="Commissioner" pitchFamily="2" charset="0"/>
              </a:rPr>
              <a:t>RF-</a:t>
            </a:r>
            <a:r>
              <a:rPr lang="ru-RU" sz="1200" u="none" strike="noStrike" dirty="0">
                <a:effectLst/>
                <a:latin typeface="Commissioner" pitchFamily="2" charset="0"/>
              </a:rPr>
              <a:t>обработки , что обеспечивает получение изображений с контрастностью и разрешением высочайшего класса; платформа также поддерживает цифровую широкополосную сеть нового поколения до 25 МГц и </a:t>
            </a:r>
            <a:r>
              <a:rPr lang="ru-RU" sz="1200" u="none" strike="noStrike" dirty="0" err="1">
                <a:effectLst/>
                <a:latin typeface="Commissioner" pitchFamily="2" charset="0"/>
              </a:rPr>
              <a:t>лучеформирователи</a:t>
            </a:r>
            <a:r>
              <a:rPr lang="ru-RU" sz="1200" u="none" strike="noStrike" dirty="0">
                <a:effectLst/>
                <a:latin typeface="Commissioner" pitchFamily="2" charset="0"/>
              </a:rPr>
              <a:t> высокого разрешения, что обеспечивает превосходную производительность обработки с высокой плотностью каналов</a:t>
            </a:r>
            <a:endParaRPr lang="ru-RU" sz="1200" dirty="0">
              <a:latin typeface="Commissioner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B6E7D1-EF6F-4743-982E-44246D8E73F2}"/>
              </a:ext>
            </a:extLst>
          </p:cNvPr>
          <p:cNvSpPr txBox="1"/>
          <p:nvPr/>
        </p:nvSpPr>
        <p:spPr>
          <a:xfrm>
            <a:off x="5178972" y="3669752"/>
            <a:ext cx="6466928" cy="260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>
                <a:effectLst/>
                <a:latin typeface="Commissioner" pitchFamily="2" charset="0"/>
              </a:rPr>
              <a:t>Платформа с полностью независимой структурой поддерживает триплексные режимы работы, что упрощает допплеровские операции. Платформа с несколькими процессорами позволяет синхронизировать режимы и поддерживает расширенные функции.</a:t>
            </a:r>
          </a:p>
          <a:p>
            <a:pPr marL="171450" indent="-1714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>
                <a:effectLst/>
                <a:latin typeface="Commissioner" pitchFamily="2" charset="0"/>
              </a:rPr>
              <a:t>Благодаря своим инновационным функциям </a:t>
            </a:r>
            <a:r>
              <a:rPr lang="en" sz="1200" u="none" strike="noStrike" dirty="0">
                <a:effectLst/>
                <a:latin typeface="Commissioner" pitchFamily="2" charset="0"/>
              </a:rPr>
              <a:t>D650 VET </a:t>
            </a:r>
            <a:r>
              <a:rPr lang="ru-RU" sz="1200" u="none" strike="noStrike" dirty="0">
                <a:effectLst/>
                <a:latin typeface="Commissioner" pitchFamily="2" charset="0"/>
              </a:rPr>
              <a:t>обеспечивает точную диагностику</a:t>
            </a:r>
          </a:p>
          <a:p>
            <a:pPr marL="171450" indent="-1714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>
                <a:effectLst/>
                <a:latin typeface="Commissioner" pitchFamily="2" charset="0"/>
              </a:rPr>
              <a:t>Первая в мире радиочастотная платформа, создающая изображения с более высоким контрастом и разрешением</a:t>
            </a:r>
          </a:p>
          <a:p>
            <a:pPr marL="171450" indent="-1714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 err="1">
                <a:effectLst/>
                <a:latin typeface="Commissioner" pitchFamily="2" charset="0"/>
              </a:rPr>
              <a:t>Многоугловая</a:t>
            </a:r>
            <a:r>
              <a:rPr lang="ru-RU" sz="1200" u="none" strike="noStrike" dirty="0">
                <a:effectLst/>
                <a:latin typeface="Commissioner" pitchFamily="2" charset="0"/>
              </a:rPr>
              <a:t> сложная пространственная визуализация позволяет увидеть больше деталей и устраняет явления, зависящие от угла</a:t>
            </a:r>
          </a:p>
          <a:p>
            <a:pPr marL="171450" indent="-1714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>
                <a:effectLst/>
                <a:latin typeface="Commissioner" pitchFamily="2" charset="0"/>
              </a:rPr>
              <a:t>Технология нового поколения для адаптивного подавления шума и помех повышает производительность системы и четкость границ изображения</a:t>
            </a:r>
            <a:endParaRPr lang="ru-RU" dirty="0"/>
          </a:p>
        </p:txBody>
      </p:sp>
      <p:pic>
        <p:nvPicPr>
          <p:cNvPr id="15" name="Рисунок 14" descr="Изображение выглядит как машина, компьютер, робот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94F3437A-FB6E-DB46-887A-C2761D992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58" t="5669" r="14956" b="6990"/>
          <a:stretch/>
        </p:blipFill>
        <p:spPr>
          <a:xfrm>
            <a:off x="985837" y="485337"/>
            <a:ext cx="3641943" cy="5639678"/>
          </a:xfrm>
          <a:prstGeom prst="rect">
            <a:avLst/>
          </a:prstGeom>
        </p:spPr>
      </p:pic>
      <p:pic>
        <p:nvPicPr>
          <p:cNvPr id="4" name="Google Shape;89;p9">
            <a:extLst>
              <a:ext uri="{FF2B5EF4-FFF2-40B4-BE49-F238E27FC236}">
                <a16:creationId xmlns:a16="http://schemas.microsoft.com/office/drawing/2014/main" id="{53F54823-C307-181C-3DBA-8B0C03FD5D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67338"/>
          <a:stretch/>
        </p:blipFill>
        <p:spPr>
          <a:xfrm>
            <a:off x="538619" y="319694"/>
            <a:ext cx="619125" cy="616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31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19CF33-58E0-A24D-9DE0-F644680EF7BB}"/>
              </a:ext>
            </a:extLst>
          </p:cNvPr>
          <p:cNvSpPr/>
          <p:nvPr/>
        </p:nvSpPr>
        <p:spPr>
          <a:xfrm>
            <a:off x="121318" y="155275"/>
            <a:ext cx="6127633" cy="66147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3D238C-55FC-9D42-A456-399CD03F6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99FE5-797A-8B4E-AD03-93D4E5AA6F70}"/>
              </a:ext>
            </a:extLst>
          </p:cNvPr>
          <p:cNvSpPr txBox="1"/>
          <p:nvPr/>
        </p:nvSpPr>
        <p:spPr>
          <a:xfrm>
            <a:off x="391633" y="4386423"/>
            <a:ext cx="376126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 u="none" strike="noStrike" dirty="0">
                <a:effectLst/>
                <a:latin typeface="Commissioner" pitchFamily="2" charset="0"/>
              </a:rPr>
              <a:t>Больше данных для получения изображения лучшего качества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 u="none" strike="noStrike" dirty="0">
                <a:effectLst/>
                <a:latin typeface="Commissioner" pitchFamily="2" charset="0"/>
              </a:rPr>
              <a:t>Алгоритм обработки на основе данных сигнала,</a:t>
            </a:r>
            <a:br>
              <a:rPr lang="ru-RU" sz="1200" u="none" strike="noStrike" dirty="0">
                <a:effectLst/>
                <a:latin typeface="Commissioner" pitchFamily="2" charset="0"/>
              </a:rPr>
            </a:br>
            <a:r>
              <a:rPr lang="ru-RU" sz="1200" u="none" strike="noStrike" dirty="0">
                <a:effectLst/>
                <a:latin typeface="Commissioner" pitchFamily="2" charset="0"/>
              </a:rPr>
              <a:t>а не данных изображения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 u="none" strike="noStrike" dirty="0">
                <a:effectLst/>
                <a:latin typeface="Commissioner" pitchFamily="2" charset="0"/>
              </a:rPr>
              <a:t>Нелинейная демодуляция в сильный сигнал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 u="none" strike="noStrike" dirty="0">
                <a:effectLst/>
                <a:latin typeface="Commissioner" pitchFamily="2" charset="0"/>
              </a:rPr>
              <a:t>Гибкий алгоритм обработки данных</a:t>
            </a:r>
          </a:p>
          <a:p>
            <a:pPr marL="171450" indent="-171450" algn="l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 u="none" strike="noStrike" dirty="0">
                <a:effectLst/>
                <a:latin typeface="Commissioner" pitchFamily="2" charset="0"/>
              </a:rPr>
              <a:t>Более точный и более высокий расчет шага</a:t>
            </a:r>
            <a:endParaRPr lang="en-US" sz="1200" u="none" strike="noStrike" dirty="0">
              <a:effectLst/>
              <a:latin typeface="Commissioner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FFBC56B-18D8-EF4B-912C-1FDF792AC29A}"/>
              </a:ext>
            </a:extLst>
          </p:cNvPr>
          <p:cNvSpPr/>
          <p:nvPr/>
        </p:nvSpPr>
        <p:spPr>
          <a:xfrm>
            <a:off x="472574" y="2256788"/>
            <a:ext cx="6448926" cy="161208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#">
            <a:extLst>
              <a:ext uri="{FF2B5EF4-FFF2-40B4-BE49-F238E27FC236}">
                <a16:creationId xmlns:a16="http://schemas.microsoft.com/office/drawing/2014/main" id="{4850121A-DDDC-5E4E-AD13-20E0DCC0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4" y="2411516"/>
            <a:ext cx="5824995" cy="121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682F22-85F8-C746-84EB-D0BAEBFFD5A3}"/>
              </a:ext>
            </a:extLst>
          </p:cNvPr>
          <p:cNvSpPr txBox="1"/>
          <p:nvPr/>
        </p:nvSpPr>
        <p:spPr>
          <a:xfrm>
            <a:off x="391632" y="1389834"/>
            <a:ext cx="5005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b="1" u="none" strike="noStrike" dirty="0">
                <a:effectLst/>
                <a:latin typeface="Commissioner" pitchFamily="2" charset="0"/>
              </a:rPr>
              <a:t>Инновационная ультразвуковая </a:t>
            </a:r>
            <a:r>
              <a:rPr lang="en" sz="1200" b="1" u="none" strike="noStrike" dirty="0">
                <a:effectLst/>
                <a:latin typeface="Commissioner" pitchFamily="2" charset="0"/>
              </a:rPr>
              <a:t>RF-</a:t>
            </a:r>
            <a:r>
              <a:rPr lang="ru-RU" sz="1200" b="1" u="none" strike="noStrike" dirty="0">
                <a:effectLst/>
                <a:latin typeface="Commissioner" pitchFamily="2" charset="0"/>
              </a:rPr>
              <a:t>платформа </a:t>
            </a:r>
            <a:r>
              <a:rPr lang="en" sz="1200" b="1" u="none" strike="noStrike" dirty="0">
                <a:effectLst/>
                <a:latin typeface="Commissioner" pitchFamily="2" charset="0"/>
              </a:rPr>
              <a:t>VINNO</a:t>
            </a:r>
            <a:br>
              <a:rPr lang="en" sz="1200" b="1" u="none" strike="noStrike" dirty="0">
                <a:effectLst/>
                <a:latin typeface="Commissioner" pitchFamily="2" charset="0"/>
              </a:rPr>
            </a:br>
            <a:r>
              <a:rPr lang="ru-RU" sz="1200" u="none" strike="noStrike" dirty="0">
                <a:effectLst/>
                <a:latin typeface="Commissioner" pitchFamily="2" charset="0"/>
              </a:rPr>
              <a:t>Платформа обработки данных радиочастотного сигнала для достижения лучшего разрешения и четкости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44DF8D-3A71-114E-B2AE-F1B9A13E295B}"/>
              </a:ext>
            </a:extLst>
          </p:cNvPr>
          <p:cNvSpPr txBox="1"/>
          <p:nvPr/>
        </p:nvSpPr>
        <p:spPr>
          <a:xfrm>
            <a:off x="4171817" y="4386423"/>
            <a:ext cx="3473441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1200" b="1" u="none" strike="noStrike" dirty="0">
                <a:effectLst/>
                <a:latin typeface="Commissioner" pitchFamily="2" charset="0"/>
              </a:rPr>
              <a:t>Передовые технологии визуализации</a:t>
            </a:r>
            <a:br>
              <a:rPr lang="en-US" sz="1200" b="1" u="none" strike="noStrike" dirty="0">
                <a:effectLst/>
                <a:latin typeface="Commissioner" pitchFamily="2" charset="0"/>
              </a:rPr>
            </a:br>
            <a:r>
              <a:rPr lang="ru-RU" sz="1200" u="none" strike="noStrike" dirty="0">
                <a:effectLst/>
                <a:latin typeface="Commissioner" pitchFamily="2" charset="0"/>
              </a:rPr>
              <a:t>Технологии </a:t>
            </a:r>
            <a:r>
              <a:rPr lang="en" sz="1200" u="none" strike="noStrike" dirty="0" err="1">
                <a:effectLst/>
                <a:latin typeface="Commissioner" pitchFamily="2" charset="0"/>
              </a:rPr>
              <a:t>VFusion</a:t>
            </a:r>
            <a:r>
              <a:rPr lang="en" sz="1200" u="none" strike="noStrike" dirty="0">
                <a:effectLst/>
                <a:latin typeface="Commissioner" pitchFamily="2" charset="0"/>
              </a:rPr>
              <a:t>/</a:t>
            </a:r>
            <a:r>
              <a:rPr lang="en" sz="1200" u="none" strike="noStrike" dirty="0" err="1">
                <a:effectLst/>
                <a:latin typeface="Commissioner" pitchFamily="2" charset="0"/>
              </a:rPr>
              <a:t>VSpeckle</a:t>
            </a:r>
            <a:r>
              <a:rPr lang="en" sz="1200" u="none" strike="noStrike" dirty="0">
                <a:effectLst/>
                <a:latin typeface="Commissioner" pitchFamily="2" charset="0"/>
              </a:rPr>
              <a:t>/</a:t>
            </a:r>
            <a:r>
              <a:rPr lang="en" sz="1200" u="none" strike="noStrike" dirty="0" err="1">
                <a:effectLst/>
                <a:latin typeface="Commissioner" pitchFamily="2" charset="0"/>
              </a:rPr>
              <a:t>VTissue</a:t>
            </a:r>
            <a:r>
              <a:rPr lang="en" sz="1200" u="none" strike="noStrike" dirty="0">
                <a:effectLst/>
                <a:latin typeface="Commissioner" pitchFamily="2" charset="0"/>
              </a:rPr>
              <a:t>/Pulse Inversion Harmonic (</a:t>
            </a:r>
            <a:r>
              <a:rPr lang="ru-RU" sz="1200" u="none" strike="noStrike" dirty="0">
                <a:effectLst/>
                <a:latin typeface="Commissioner" pitchFamily="2" charset="0"/>
              </a:rPr>
              <a:t>импульсная инверсная гармоника)</a:t>
            </a:r>
            <a:endParaRPr lang="ru-RU" sz="1200" b="1" u="none" strike="noStrike" dirty="0">
              <a:effectLst/>
              <a:latin typeface="Commissioner" pitchFamily="2" charset="0"/>
            </a:endParaRPr>
          </a:p>
          <a:p>
            <a:pPr algn="l">
              <a:spcAft>
                <a:spcPts val="600"/>
              </a:spcAft>
            </a:pPr>
            <a:r>
              <a:rPr lang="ru-RU" sz="1200" b="1" u="none" strike="noStrike" dirty="0">
                <a:effectLst/>
                <a:latin typeface="Commissioner" pitchFamily="2" charset="0"/>
              </a:rPr>
              <a:t>Возможность дополнительных кардиологических функций</a:t>
            </a:r>
            <a:br>
              <a:rPr lang="en-US" sz="1200" b="1" u="none" strike="noStrike" dirty="0">
                <a:effectLst/>
                <a:latin typeface="Commissioner" pitchFamily="2" charset="0"/>
              </a:rPr>
            </a:br>
            <a:r>
              <a:rPr lang="en" sz="1200" u="none" strike="noStrike" dirty="0">
                <a:effectLst/>
                <a:latin typeface="Commissioner" pitchFamily="2" charset="0"/>
              </a:rPr>
              <a:t>CW/TVI/TVM/Color M/AMA</a:t>
            </a:r>
          </a:p>
          <a:p>
            <a:pPr algn="l">
              <a:spcAft>
                <a:spcPts val="600"/>
              </a:spcAft>
            </a:pPr>
            <a:r>
              <a:rPr lang="ru-RU" sz="1200" b="1" u="none" strike="noStrike" dirty="0">
                <a:effectLst/>
                <a:latin typeface="Commissioner" pitchFamily="2" charset="0"/>
              </a:rPr>
              <a:t>Различные полезные инструменты</a:t>
            </a:r>
            <a:br>
              <a:rPr lang="en-US" sz="1200" b="1" u="none" strike="noStrike" dirty="0">
                <a:effectLst/>
                <a:latin typeface="Commissioner" pitchFamily="2" charset="0"/>
              </a:rPr>
            </a:br>
            <a:r>
              <a:rPr lang="ru-RU" sz="1200" u="none" strike="noStrike" dirty="0">
                <a:effectLst/>
                <a:latin typeface="Commissioner" pitchFamily="2" charset="0"/>
              </a:rPr>
              <a:t>Простое сравнение/РЧ-масштабирование/полноэкранный режим/Технология </a:t>
            </a:r>
            <a:r>
              <a:rPr lang="en" sz="1200" u="none" strike="noStrike" dirty="0" err="1">
                <a:effectLst/>
                <a:latin typeface="Commissioner" pitchFamily="2" charset="0"/>
              </a:rPr>
              <a:t>Tview</a:t>
            </a:r>
            <a:r>
              <a:rPr lang="en" sz="1200" u="none" strike="noStrike" dirty="0">
                <a:effectLst/>
                <a:latin typeface="Commissioner" pitchFamily="2" charset="0"/>
              </a:rPr>
              <a:t>/</a:t>
            </a:r>
            <a:r>
              <a:rPr lang="ru-RU" sz="1200" u="none" strike="noStrike" dirty="0">
                <a:effectLst/>
                <a:latin typeface="Commissioner" pitchFamily="2" charset="0"/>
              </a:rPr>
              <a:t>Технология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870A0-AD52-63EC-F8A9-C5ED009679FC}"/>
              </a:ext>
            </a:extLst>
          </p:cNvPr>
          <p:cNvSpPr txBox="1"/>
          <p:nvPr/>
        </p:nvSpPr>
        <p:spPr>
          <a:xfrm>
            <a:off x="391632" y="403562"/>
            <a:ext cx="9742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Инновационная платформа,</a:t>
            </a:r>
            <a:br>
              <a:rPr lang="ru-RU" sz="2400" b="1" dirty="0">
                <a:latin typeface="Commissioner Thin" pitchFamily="2" charset="0"/>
              </a:rPr>
            </a:br>
            <a:r>
              <a:rPr lang="ru-RU" sz="2400" b="1" dirty="0">
                <a:latin typeface="Commissioner Thin" pitchFamily="2" charset="0"/>
              </a:rPr>
              <a:t>кристальная четкость изображений</a:t>
            </a:r>
          </a:p>
        </p:txBody>
      </p:sp>
      <p:pic>
        <p:nvPicPr>
          <p:cNvPr id="17" name="Рисунок 16" descr="Изображение выглядит как плита, Бытовая техника, устройство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AACE28B5-C629-82F3-5883-A14B70B16B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947" l="10000" r="90000">
                        <a14:foregroundMark x1="33684" y1="87237" x2="33553" y2="94342"/>
                        <a14:foregroundMark x1="33553" y1="94342" x2="39605" y2="90921"/>
                        <a14:foregroundMark x1="39605" y1="90921" x2="38421" y2="87368"/>
                        <a14:foregroundMark x1="34342" y1="93947" x2="34342" y2="93947"/>
                        <a14:foregroundMark x1="43421" y1="39868" x2="43421" y2="39868"/>
                        <a14:foregroundMark x1="41316" y1="42368" x2="41447" y2="35132"/>
                        <a14:foregroundMark x1="41447" y1="35132" x2="48289" y2="33421"/>
                        <a14:foregroundMark x1="48289" y1="33421" x2="56579" y2="34211"/>
                        <a14:foregroundMark x1="56579" y1="34211" x2="63553" y2="33158"/>
                        <a14:foregroundMark x1="63553" y1="33158" x2="63026" y2="41579"/>
                        <a14:foregroundMark x1="53947" y1="18684" x2="60921" y2="20789"/>
                        <a14:foregroundMark x1="60921" y1="20789" x2="53289" y2="16842"/>
                        <a14:foregroundMark x1="53289" y1="16842" x2="60132" y2="20921"/>
                        <a14:foregroundMark x1="60132" y1="20921" x2="59868" y2="21447"/>
                        <a14:foregroundMark x1="43289" y1="35395" x2="49079" y2="39342"/>
                        <a14:foregroundMark x1="49079" y1="39342" x2="45526" y2="42763"/>
                        <a14:foregroundMark x1="38026" y1="50263" x2="38026" y2="62500"/>
                      </a14:backgroundRemoval>
                    </a14:imgEffect>
                  </a14:imgLayer>
                </a14:imgProps>
              </a:ext>
            </a:extLst>
          </a:blip>
          <a:srcRect l="32266" r="28563"/>
          <a:stretch/>
        </p:blipFill>
        <p:spPr>
          <a:xfrm>
            <a:off x="9079818" y="471590"/>
            <a:ext cx="2426382" cy="61943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2F9ACC6-1625-25AA-0275-C84DCA1EB0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575" r="15704"/>
          <a:stretch/>
        </p:blipFill>
        <p:spPr>
          <a:xfrm>
            <a:off x="8280921" y="2817985"/>
            <a:ext cx="2431350" cy="387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5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E095D-756A-8746-BBB2-230017410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825"/>
            <a:ext cx="12192000" cy="7105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FD9342-450D-264F-9E3B-A70C3CC27574}"/>
              </a:ext>
            </a:extLst>
          </p:cNvPr>
          <p:cNvSpPr txBox="1"/>
          <p:nvPr/>
        </p:nvSpPr>
        <p:spPr>
          <a:xfrm>
            <a:off x="5310993" y="900801"/>
            <a:ext cx="624600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>
                <a:solidFill>
                  <a:srgbClr val="2C2C2C"/>
                </a:solidFill>
                <a:effectLst/>
                <a:latin typeface="Commissioner" pitchFamily="2" charset="0"/>
              </a:rPr>
              <a:t>Визуализация с использованием микропузырьков — золотой стандарт УЗИ при некоторых заболеваниях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>
                <a:solidFill>
                  <a:srgbClr val="2C2C2C"/>
                </a:solidFill>
                <a:effectLst/>
                <a:latin typeface="Commissioner" pitchFamily="2" charset="0"/>
              </a:rPr>
              <a:t>Эластография для различных тканей для повышения диагностической достоверности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>
                <a:solidFill>
                  <a:srgbClr val="2C2C2C"/>
                </a:solidFill>
                <a:effectLst/>
                <a:latin typeface="Commissioner" pitchFamily="2" charset="0"/>
              </a:rPr>
              <a:t>Кавитационная визуализация с использованием микропузырьков — мощный инструмент для лечения и исследований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>
                <a:solidFill>
                  <a:srgbClr val="2C2C2C"/>
                </a:solidFill>
                <a:effectLst/>
                <a:latin typeface="Commissioner" pitchFamily="2" charset="0"/>
              </a:rPr>
              <a:t>Тканевая доплеровская визуализация (</a:t>
            </a:r>
            <a:r>
              <a:rPr lang="en" sz="1200" u="none" strike="noStrike" dirty="0">
                <a:solidFill>
                  <a:srgbClr val="2C2C2C"/>
                </a:solidFill>
                <a:effectLst/>
                <a:latin typeface="Commissioner" pitchFamily="2" charset="0"/>
              </a:rPr>
              <a:t>TDI)/</a:t>
            </a:r>
            <a:r>
              <a:rPr lang="ru-RU" sz="1200" u="none" strike="noStrike" dirty="0">
                <a:solidFill>
                  <a:srgbClr val="2C2C2C"/>
                </a:solidFill>
                <a:effectLst/>
                <a:latin typeface="Commissioner" pitchFamily="2" charset="0"/>
              </a:rPr>
              <a:t>Тканевая доплерография с М-режимом (</a:t>
            </a:r>
            <a:r>
              <a:rPr lang="en" sz="1200" u="none" strike="noStrike" dirty="0">
                <a:solidFill>
                  <a:srgbClr val="2C2C2C"/>
                </a:solidFill>
                <a:effectLst/>
                <a:latin typeface="Commissioner" pitchFamily="2" charset="0"/>
              </a:rPr>
              <a:t>TVM)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u="none" strike="noStrike" dirty="0">
                <a:solidFill>
                  <a:srgbClr val="2C2C2C"/>
                </a:solidFill>
                <a:effectLst/>
                <a:latin typeface="Commissioner" pitchFamily="2" charset="0"/>
              </a:rPr>
              <a:t>Визуализация деформации ткани миокарда</a:t>
            </a:r>
            <a:endParaRPr lang="ru-RU" sz="1200" dirty="0">
              <a:latin typeface="Commissioner" pitchFamily="2" charset="0"/>
            </a:endParaRPr>
          </a:p>
        </p:txBody>
      </p:sp>
      <p:pic>
        <p:nvPicPr>
          <p:cNvPr id="9217" name="Picture 1" descr="page3image52155648">
            <a:extLst>
              <a:ext uri="{FF2B5EF4-FFF2-40B4-BE49-F238E27FC236}">
                <a16:creationId xmlns:a16="http://schemas.microsoft.com/office/drawing/2014/main" id="{839EFE4F-A201-1945-A89F-08C7243DC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3" t="35643" r="6535" b="16673"/>
          <a:stretch/>
        </p:blipFill>
        <p:spPr bwMode="auto">
          <a:xfrm>
            <a:off x="5326616" y="3053308"/>
            <a:ext cx="4008661" cy="33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E30F5DB-B901-79FC-2EB9-1F579599A158}"/>
              </a:ext>
            </a:extLst>
          </p:cNvPr>
          <p:cNvGrpSpPr/>
          <p:nvPr/>
        </p:nvGrpSpPr>
        <p:grpSpPr>
          <a:xfrm>
            <a:off x="505919" y="390414"/>
            <a:ext cx="4284807" cy="6043908"/>
            <a:chOff x="565497" y="466655"/>
            <a:chExt cx="3759456" cy="5302878"/>
          </a:xfrm>
        </p:grpSpPr>
        <p:pic>
          <p:nvPicPr>
            <p:cNvPr id="9219" name="Picture 3" descr="#">
              <a:extLst>
                <a:ext uri="{FF2B5EF4-FFF2-40B4-BE49-F238E27FC236}">
                  <a16:creationId xmlns:a16="http://schemas.microsoft.com/office/drawing/2014/main" id="{D5A9FF52-FFD5-194A-96FF-35F7ADC4A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04" y="468117"/>
              <a:ext cx="1923390" cy="141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#">
              <a:extLst>
                <a:ext uri="{FF2B5EF4-FFF2-40B4-BE49-F238E27FC236}">
                  <a16:creationId xmlns:a16="http://schemas.microsoft.com/office/drawing/2014/main" id="{468A7C4F-E121-A14E-B654-82A9DBEE4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244" y="466655"/>
              <a:ext cx="1911709" cy="141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#">
              <a:extLst>
                <a:ext uri="{FF2B5EF4-FFF2-40B4-BE49-F238E27FC236}">
                  <a16:creationId xmlns:a16="http://schemas.microsoft.com/office/drawing/2014/main" id="{76771CB1-413B-7D42-B885-003F65DBD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2"/>
            <a:stretch/>
          </p:blipFill>
          <p:spPr bwMode="auto">
            <a:xfrm>
              <a:off x="572242" y="1877759"/>
              <a:ext cx="1917552" cy="135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#">
              <a:extLst>
                <a:ext uri="{FF2B5EF4-FFF2-40B4-BE49-F238E27FC236}">
                  <a16:creationId xmlns:a16="http://schemas.microsoft.com/office/drawing/2014/main" id="{7CEC5281-1B2D-FA42-A80A-1C300511AF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929" y="1827223"/>
              <a:ext cx="1917552" cy="1415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7" name="Picture 11" descr="#">
              <a:extLst>
                <a:ext uri="{FF2B5EF4-FFF2-40B4-BE49-F238E27FC236}">
                  <a16:creationId xmlns:a16="http://schemas.microsoft.com/office/drawing/2014/main" id="{667B9D40-6094-8D49-8D2E-607A61496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97" y="3226096"/>
              <a:ext cx="1913154" cy="136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9" name="Picture 13" descr="#">
              <a:extLst>
                <a:ext uri="{FF2B5EF4-FFF2-40B4-BE49-F238E27FC236}">
                  <a16:creationId xmlns:a16="http://schemas.microsoft.com/office/drawing/2014/main" id="{D5C070B7-4D5E-B94A-8E99-8432EED919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" t="2147" b="1"/>
            <a:stretch/>
          </p:blipFill>
          <p:spPr bwMode="auto">
            <a:xfrm>
              <a:off x="2462856" y="3232555"/>
              <a:ext cx="1856625" cy="135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3" name="Picture 17" descr="#">
              <a:extLst>
                <a:ext uri="{FF2B5EF4-FFF2-40B4-BE49-F238E27FC236}">
                  <a16:creationId xmlns:a16="http://schemas.microsoft.com/office/drawing/2014/main" id="{F9BB95FB-02CB-AE41-99C0-C0543B81A6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717" r="670"/>
            <a:stretch/>
          </p:blipFill>
          <p:spPr bwMode="auto">
            <a:xfrm>
              <a:off x="565498" y="4562836"/>
              <a:ext cx="1686503" cy="1206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5" name="Picture 19" descr="#">
              <a:extLst>
                <a:ext uri="{FF2B5EF4-FFF2-40B4-BE49-F238E27FC236}">
                  <a16:creationId xmlns:a16="http://schemas.microsoft.com/office/drawing/2014/main" id="{833A849D-034C-164E-BB93-33E705EB42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96" b="6882"/>
            <a:stretch/>
          </p:blipFill>
          <p:spPr bwMode="auto">
            <a:xfrm>
              <a:off x="2252001" y="4570808"/>
              <a:ext cx="2067309" cy="1198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A81062A-8EBF-7EC9-7EDB-075FAE6C2C61}"/>
              </a:ext>
            </a:extLst>
          </p:cNvPr>
          <p:cNvSpPr txBox="1"/>
          <p:nvPr/>
        </p:nvSpPr>
        <p:spPr>
          <a:xfrm>
            <a:off x="455132" y="467062"/>
            <a:ext cx="974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эффективное решение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E0C6C-1AE1-F583-25FE-508B332E53AB}"/>
              </a:ext>
            </a:extLst>
          </p:cNvPr>
          <p:cNvSpPr txBox="1"/>
          <p:nvPr/>
        </p:nvSpPr>
        <p:spPr>
          <a:xfrm>
            <a:off x="5326616" y="336776"/>
            <a:ext cx="974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Эффективное решение</a:t>
            </a:r>
          </a:p>
        </p:txBody>
      </p:sp>
    </p:spTree>
    <p:extLst>
      <p:ext uri="{BB962C8B-B14F-4D97-AF65-F5344CB8AC3E}">
        <p14:creationId xmlns:p14="http://schemas.microsoft.com/office/powerpoint/2010/main" val="138362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004EF4-F056-7349-BD9B-7E7C27DC1236}"/>
              </a:ext>
            </a:extLst>
          </p:cNvPr>
          <p:cNvSpPr txBox="1"/>
          <p:nvPr/>
        </p:nvSpPr>
        <p:spPr>
          <a:xfrm>
            <a:off x="590959" y="1510887"/>
            <a:ext cx="1534949" cy="707886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ommissioner" pitchFamily="2" charset="0"/>
              </a:rPr>
              <a:t>21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ommissioner" pitchFamily="2" charset="0"/>
              </a:rPr>
              <a:t>,5 дюймовый монитор высокого разрешения с поворотом на 360º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8BCD937-307F-184F-82D9-836392FB6BD2}"/>
              </a:ext>
            </a:extLst>
          </p:cNvPr>
          <p:cNvCxnSpPr>
            <a:cxnSpLocks/>
          </p:cNvCxnSpPr>
          <p:nvPr/>
        </p:nvCxnSpPr>
        <p:spPr>
          <a:xfrm>
            <a:off x="1727200" y="1628998"/>
            <a:ext cx="11138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7E562D-24E5-1A43-BC64-C9B39F2294D3}"/>
              </a:ext>
            </a:extLst>
          </p:cNvPr>
          <p:cNvSpPr txBox="1"/>
          <p:nvPr/>
        </p:nvSpPr>
        <p:spPr>
          <a:xfrm>
            <a:off x="4940400" y="2594553"/>
            <a:ext cx="1534949" cy="553999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ommissioner" pitchFamily="2" charset="0"/>
              </a:rPr>
              <a:t>13 дюймовая высокочувствительная сенсорная панель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7F05F-9289-D942-90A6-66F5EA1F9665}"/>
              </a:ext>
            </a:extLst>
          </p:cNvPr>
          <p:cNvSpPr txBox="1"/>
          <p:nvPr/>
        </p:nvSpPr>
        <p:spPr>
          <a:xfrm>
            <a:off x="590959" y="5326515"/>
            <a:ext cx="1246170" cy="553999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ommissioner" pitchFamily="2" charset="0"/>
              </a:rPr>
              <a:t>Ножной переключатель для настройки функций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E00BB-8FDB-1E4B-9988-AA374B152081}"/>
              </a:ext>
            </a:extLst>
          </p:cNvPr>
          <p:cNvSpPr txBox="1"/>
          <p:nvPr/>
        </p:nvSpPr>
        <p:spPr>
          <a:xfrm>
            <a:off x="4943413" y="4544636"/>
            <a:ext cx="962088" cy="40011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ommissioner" pitchFamily="2" charset="0"/>
              </a:rPr>
              <a:t>4+1  порта для датчиков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F29807-3E90-F243-870A-C8E3B930E9FE}"/>
              </a:ext>
            </a:extLst>
          </p:cNvPr>
          <p:cNvSpPr txBox="1"/>
          <p:nvPr/>
        </p:nvSpPr>
        <p:spPr>
          <a:xfrm>
            <a:off x="4940400" y="3705125"/>
            <a:ext cx="1263028" cy="246221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ommissioner" pitchFamily="2" charset="0"/>
              </a:rPr>
              <a:t>DVD-</a:t>
            </a:r>
            <a:r>
              <a:rPr lang="ru-RU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missioner" pitchFamily="2" charset="0"/>
              </a:rPr>
              <a:t>рекодор</a:t>
            </a: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  <a:latin typeface="Commissioner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1632C6-1EFF-F24B-BADE-7FAA6B779717}"/>
              </a:ext>
            </a:extLst>
          </p:cNvPr>
          <p:cNvSpPr txBox="1"/>
          <p:nvPr/>
        </p:nvSpPr>
        <p:spPr>
          <a:xfrm>
            <a:off x="522893" y="3777435"/>
            <a:ext cx="1534949" cy="553999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ommissioner" pitchFamily="2" charset="0"/>
              </a:rPr>
              <a:t>Электронная панель управления с регулируемой высотой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9141E9-C844-C249-98C1-75360CF3A160}"/>
              </a:ext>
            </a:extLst>
          </p:cNvPr>
          <p:cNvSpPr txBox="1"/>
          <p:nvPr/>
        </p:nvSpPr>
        <p:spPr>
          <a:xfrm>
            <a:off x="572891" y="2824981"/>
            <a:ext cx="1534949" cy="400110"/>
          </a:xfrm>
          <a:prstGeom prst="rect">
            <a:avLst/>
          </a:prstGeom>
          <a:noFill/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ommissioner" pitchFamily="2" charset="0"/>
              </a:rPr>
              <a:t>5 съемных держателя для датчиков</a:t>
            </a:r>
          </a:p>
        </p:txBody>
      </p:sp>
      <p:pic>
        <p:nvPicPr>
          <p:cNvPr id="7" name="Рисунок 6" descr="Изображение выглядит как плита, Бытовая техника, устройство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42C7B6FA-520E-7648-9BEF-07F0BD8FD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947" l="10000" r="90000">
                        <a14:foregroundMark x1="33684" y1="87237" x2="33553" y2="94342"/>
                        <a14:foregroundMark x1="33553" y1="94342" x2="39605" y2="90921"/>
                        <a14:foregroundMark x1="39605" y1="90921" x2="38421" y2="87368"/>
                        <a14:foregroundMark x1="34342" y1="93947" x2="34342" y2="93947"/>
                        <a14:foregroundMark x1="43421" y1="39868" x2="43421" y2="39868"/>
                        <a14:foregroundMark x1="41316" y1="42368" x2="41447" y2="35132"/>
                        <a14:foregroundMark x1="41447" y1="35132" x2="48289" y2="33421"/>
                        <a14:foregroundMark x1="48289" y1="33421" x2="56579" y2="34211"/>
                        <a14:foregroundMark x1="56579" y1="34211" x2="63553" y2="33158"/>
                        <a14:foregroundMark x1="63553" y1="33158" x2="63026" y2="41579"/>
                        <a14:foregroundMark x1="53947" y1="18684" x2="60921" y2="20789"/>
                        <a14:foregroundMark x1="60921" y1="20789" x2="53289" y2="16842"/>
                        <a14:foregroundMark x1="53289" y1="16842" x2="60132" y2="20921"/>
                        <a14:foregroundMark x1="60132" y1="20921" x2="59868" y2="21447"/>
                        <a14:foregroundMark x1="43289" y1="35395" x2="49079" y2="39342"/>
                        <a14:foregroundMark x1="49079" y1="39342" x2="45526" y2="42763"/>
                        <a14:foregroundMark x1="38026" y1="50263" x2="38026" y2="62500"/>
                      </a14:backgroundRemoval>
                    </a14:imgEffect>
                  </a14:imgLayer>
                </a14:imgProps>
              </a:ext>
            </a:extLst>
          </a:blip>
          <a:srcRect l="32266" r="28563"/>
          <a:stretch/>
        </p:blipFill>
        <p:spPr>
          <a:xfrm>
            <a:off x="2495835" y="666173"/>
            <a:ext cx="2236563" cy="5709741"/>
          </a:xfrm>
          <a:prstGeom prst="rect">
            <a:avLst/>
          </a:prstGeom>
        </p:spPr>
      </p:pic>
      <p:pic>
        <p:nvPicPr>
          <p:cNvPr id="10241" name="Picture 1" descr="page1image34609248">
            <a:extLst>
              <a:ext uri="{FF2B5EF4-FFF2-40B4-BE49-F238E27FC236}">
                <a16:creationId xmlns:a16="http://schemas.microsoft.com/office/drawing/2014/main" id="{7BAAC468-AF46-3343-A44A-62CBAA03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99" y="634291"/>
            <a:ext cx="38862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ge1image34614448">
            <a:extLst>
              <a:ext uri="{FF2B5EF4-FFF2-40B4-BE49-F238E27FC236}">
                <a16:creationId xmlns:a16="http://schemas.microsoft.com/office/drawing/2014/main" id="{32793BF1-3135-D144-B18D-F86997FF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91" y="3509630"/>
            <a:ext cx="3940108" cy="26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319D8800-DEFB-C64C-9C30-0B0F2CFF5135}"/>
              </a:ext>
            </a:extLst>
          </p:cNvPr>
          <p:cNvCxnSpPr>
            <a:cxnSpLocks/>
          </p:cNvCxnSpPr>
          <p:nvPr/>
        </p:nvCxnSpPr>
        <p:spPr>
          <a:xfrm>
            <a:off x="2016097" y="2950891"/>
            <a:ext cx="6632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F7F007F-49A9-CB4C-B119-AF526A3E95A8}"/>
              </a:ext>
            </a:extLst>
          </p:cNvPr>
          <p:cNvCxnSpPr>
            <a:cxnSpLocks/>
          </p:cNvCxnSpPr>
          <p:nvPr/>
        </p:nvCxnSpPr>
        <p:spPr>
          <a:xfrm flipH="1">
            <a:off x="4065954" y="2714259"/>
            <a:ext cx="8131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>
            <a:extLst>
              <a:ext uri="{FF2B5EF4-FFF2-40B4-BE49-F238E27FC236}">
                <a16:creationId xmlns:a16="http://schemas.microsoft.com/office/drawing/2014/main" id="{20C65864-F604-E046-861F-510F2C665A75}"/>
              </a:ext>
            </a:extLst>
          </p:cNvPr>
          <p:cNvCxnSpPr/>
          <p:nvPr/>
        </p:nvCxnSpPr>
        <p:spPr>
          <a:xfrm flipV="1">
            <a:off x="1869978" y="3453428"/>
            <a:ext cx="1263028" cy="436913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FDC9029-2E48-F244-9BD4-2809CC94A442}"/>
              </a:ext>
            </a:extLst>
          </p:cNvPr>
          <p:cNvCxnSpPr>
            <a:cxnSpLocks/>
          </p:cNvCxnSpPr>
          <p:nvPr/>
        </p:nvCxnSpPr>
        <p:spPr>
          <a:xfrm>
            <a:off x="1869978" y="5584623"/>
            <a:ext cx="15277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0A282C9-2D15-A243-852B-FCD38AE4D9D5}"/>
              </a:ext>
            </a:extLst>
          </p:cNvPr>
          <p:cNvCxnSpPr>
            <a:cxnSpLocks/>
          </p:cNvCxnSpPr>
          <p:nvPr/>
        </p:nvCxnSpPr>
        <p:spPr>
          <a:xfrm flipH="1">
            <a:off x="4241798" y="4667747"/>
            <a:ext cx="6018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EEF2E63-8AEA-EB4C-A007-18512B6DFD62}"/>
              </a:ext>
            </a:extLst>
          </p:cNvPr>
          <p:cNvCxnSpPr>
            <a:cxnSpLocks/>
          </p:cNvCxnSpPr>
          <p:nvPr/>
        </p:nvCxnSpPr>
        <p:spPr>
          <a:xfrm flipH="1">
            <a:off x="4241798" y="3828235"/>
            <a:ext cx="6018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562C4F5-EC71-66EE-4D6B-AABB5D164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912" y="4051057"/>
            <a:ext cx="1945346" cy="24322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EF34602-F6B5-0507-6245-9D78E2347420}"/>
              </a:ext>
            </a:extLst>
          </p:cNvPr>
          <p:cNvSpPr txBox="1"/>
          <p:nvPr/>
        </p:nvSpPr>
        <p:spPr>
          <a:xfrm>
            <a:off x="522893" y="400276"/>
            <a:ext cx="974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Эргономичный дизайн и функциональность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47642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E6D408-FEEB-CA42-AD38-062C4EE2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8" y="0"/>
            <a:ext cx="12195658" cy="6927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E9F064-47A0-0D42-BA26-4DF803F71331}"/>
              </a:ext>
            </a:extLst>
          </p:cNvPr>
          <p:cNvSpPr txBox="1"/>
          <p:nvPr/>
        </p:nvSpPr>
        <p:spPr>
          <a:xfrm>
            <a:off x="4556462" y="6309549"/>
            <a:ext cx="3419138" cy="4616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Микроконвексный педиатрический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G4-9M</a:t>
            </a:r>
            <a:endParaRPr lang="ru-RU" sz="1100" dirty="0">
              <a:latin typeface="Commissioner Thin Medium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9DFDD-C43C-1043-A12F-78DD154801FC}"/>
              </a:ext>
            </a:extLst>
          </p:cNvPr>
          <p:cNvSpPr txBox="1"/>
          <p:nvPr/>
        </p:nvSpPr>
        <p:spPr>
          <a:xfrm>
            <a:off x="4556459" y="1967440"/>
            <a:ext cx="2526008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Линейный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X4-12L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5127" name="Picture 7" descr="#Педиатрический кардиодатчик G3-10P">
            <a:extLst>
              <a:ext uri="{FF2B5EF4-FFF2-40B4-BE49-F238E27FC236}">
                <a16:creationId xmlns:a16="http://schemas.microsoft.com/office/drawing/2014/main" id="{E720AC85-5C50-6249-84CF-5642B284E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35174" b="34568"/>
          <a:stretch/>
        </p:blipFill>
        <p:spPr bwMode="auto">
          <a:xfrm>
            <a:off x="593011" y="1109445"/>
            <a:ext cx="2585621" cy="736403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AB351F-7AA0-D448-ADA4-865D2311FE3E}"/>
              </a:ext>
            </a:extLst>
          </p:cNvPr>
          <p:cNvSpPr txBox="1"/>
          <p:nvPr/>
        </p:nvSpPr>
        <p:spPr>
          <a:xfrm>
            <a:off x="593013" y="1977391"/>
            <a:ext cx="2763232" cy="28991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Педиатрический кардиодатчик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G3-10P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5131" name="Picture 11" descr="#Линейный датчик X4-12L">
            <a:extLst>
              <a:ext uri="{FF2B5EF4-FFF2-40B4-BE49-F238E27FC236}">
                <a16:creationId xmlns:a16="http://schemas.microsoft.com/office/drawing/2014/main" id="{01CAB924-77CC-F346-B33E-019682D1F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37982" r="7404" b="36237"/>
          <a:stretch/>
        </p:blipFill>
        <p:spPr bwMode="auto">
          <a:xfrm>
            <a:off x="4541043" y="1097537"/>
            <a:ext cx="2665520" cy="757385"/>
          </a:xfrm>
          <a:prstGeom prst="round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#Микроконвексный педиатрический датчик G4-9M">
            <a:extLst>
              <a:ext uri="{FF2B5EF4-FFF2-40B4-BE49-F238E27FC236}">
                <a16:creationId xmlns:a16="http://schemas.microsoft.com/office/drawing/2014/main" id="{6FA7AC68-6B84-FA46-96ED-8B6179B68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t="35500" r="6569" b="35737"/>
          <a:stretch/>
        </p:blipFill>
        <p:spPr bwMode="auto">
          <a:xfrm>
            <a:off x="4549809" y="5375418"/>
            <a:ext cx="2651091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#Высокочастотный линейный датчик F4-12L">
            <a:extLst>
              <a:ext uri="{FF2B5EF4-FFF2-40B4-BE49-F238E27FC236}">
                <a16:creationId xmlns:a16="http://schemas.microsoft.com/office/drawing/2014/main" id="{3C89F497-15C6-1A44-A6F0-669A938E3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35309" r="7079" b="35928"/>
          <a:stretch/>
        </p:blipFill>
        <p:spPr bwMode="auto">
          <a:xfrm>
            <a:off x="4549810" y="2501536"/>
            <a:ext cx="2665519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647E88-96E6-6F43-8815-78DD067695ED}"/>
              </a:ext>
            </a:extLst>
          </p:cNvPr>
          <p:cNvSpPr txBox="1"/>
          <p:nvPr/>
        </p:nvSpPr>
        <p:spPr>
          <a:xfrm>
            <a:off x="4556459" y="3383510"/>
            <a:ext cx="2848620" cy="25759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Высокочастотный линейный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F4-12L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5137" name="Picture 17" descr="#Линейный датчик X6-16L">
            <a:extLst>
              <a:ext uri="{FF2B5EF4-FFF2-40B4-BE49-F238E27FC236}">
                <a16:creationId xmlns:a16="http://schemas.microsoft.com/office/drawing/2014/main" id="{E2A94FFD-BA9C-6744-A182-4E1E683F8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37116" r="4753" b="34121"/>
          <a:stretch/>
        </p:blipFill>
        <p:spPr bwMode="auto">
          <a:xfrm>
            <a:off x="4541042" y="3938516"/>
            <a:ext cx="2659296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A7AEA1-711D-744D-AE7B-89A4247808BC}"/>
              </a:ext>
            </a:extLst>
          </p:cNvPr>
          <p:cNvSpPr txBox="1"/>
          <p:nvPr/>
        </p:nvSpPr>
        <p:spPr>
          <a:xfrm>
            <a:off x="4587910" y="4811428"/>
            <a:ext cx="2801753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Линейный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X6-16L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5139" name="Picture 19" descr="#Конвексный датчик F2-5CE">
            <a:extLst>
              <a:ext uri="{FF2B5EF4-FFF2-40B4-BE49-F238E27FC236}">
                <a16:creationId xmlns:a16="http://schemas.microsoft.com/office/drawing/2014/main" id="{3BFF619B-B10C-4E4D-8C14-4E2C52880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35822" r="11552" b="35414"/>
          <a:stretch/>
        </p:blipFill>
        <p:spPr bwMode="auto">
          <a:xfrm>
            <a:off x="593011" y="2501536"/>
            <a:ext cx="2585621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376755-8DDC-1A47-AA5F-5B6003320322}"/>
              </a:ext>
            </a:extLst>
          </p:cNvPr>
          <p:cNvSpPr txBox="1"/>
          <p:nvPr/>
        </p:nvSpPr>
        <p:spPr>
          <a:xfrm>
            <a:off x="593011" y="3389080"/>
            <a:ext cx="2763232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Конвексный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F2-5CE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5141" name="Picture 21" descr="#Конвексный датчик G2-5C">
            <a:extLst>
              <a:ext uri="{FF2B5EF4-FFF2-40B4-BE49-F238E27FC236}">
                <a16:creationId xmlns:a16="http://schemas.microsoft.com/office/drawing/2014/main" id="{5863AFE9-8E19-1F4D-8E3B-B7386F70A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34721" r="1207" b="29672"/>
          <a:stretch/>
        </p:blipFill>
        <p:spPr bwMode="auto">
          <a:xfrm>
            <a:off x="593013" y="3934331"/>
            <a:ext cx="2585619" cy="763437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6C9FFA9-4FEB-4547-95C8-679A6317DD99}"/>
              </a:ext>
            </a:extLst>
          </p:cNvPr>
          <p:cNvSpPr txBox="1"/>
          <p:nvPr/>
        </p:nvSpPr>
        <p:spPr>
          <a:xfrm>
            <a:off x="593013" y="4831988"/>
            <a:ext cx="2763232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Конвексный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G2-5C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5143" name="Picture 23" descr="#Фазированный датчик G1-4P">
            <a:extLst>
              <a:ext uri="{FF2B5EF4-FFF2-40B4-BE49-F238E27FC236}">
                <a16:creationId xmlns:a16="http://schemas.microsoft.com/office/drawing/2014/main" id="{8741D253-B3E6-EB46-A4D0-E02FD87FD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38561" r="12535" b="36267"/>
          <a:stretch/>
        </p:blipFill>
        <p:spPr bwMode="auto">
          <a:xfrm>
            <a:off x="8516263" y="1109445"/>
            <a:ext cx="2659296" cy="725500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E8EF687-D832-1442-8F1A-319A3902301E}"/>
              </a:ext>
            </a:extLst>
          </p:cNvPr>
          <p:cNvSpPr txBox="1"/>
          <p:nvPr/>
        </p:nvSpPr>
        <p:spPr>
          <a:xfrm>
            <a:off x="8556049" y="1990309"/>
            <a:ext cx="2802185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100" u="none" strike="noStrike" dirty="0">
                <a:effectLst/>
                <a:latin typeface="Commissioner Thin Medium" pitchFamily="2" charset="0"/>
              </a:rPr>
              <a:t>Фазированный датчик </a:t>
            </a:r>
            <a:r>
              <a:rPr lang="en" sz="1100" u="none" strike="noStrike" dirty="0">
                <a:effectLst/>
                <a:latin typeface="Commissioner Thin Medium" pitchFamily="2" charset="0"/>
              </a:rPr>
              <a:t>G1-4P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5145" name="Picture 25" descr="#G4-12P Фазированный датчик">
            <a:extLst>
              <a:ext uri="{FF2B5EF4-FFF2-40B4-BE49-F238E27FC236}">
                <a16:creationId xmlns:a16="http://schemas.microsoft.com/office/drawing/2014/main" id="{9A8A2D4E-B6F8-AE4B-BE09-C94A88F8D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t="36148" r="7957" b="35072"/>
          <a:stretch/>
        </p:blipFill>
        <p:spPr bwMode="auto">
          <a:xfrm>
            <a:off x="8556049" y="2511679"/>
            <a:ext cx="2659296" cy="757840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DBE70FF-5273-EF4F-BE2D-234D8947F303}"/>
              </a:ext>
            </a:extLst>
          </p:cNvPr>
          <p:cNvSpPr txBox="1"/>
          <p:nvPr/>
        </p:nvSpPr>
        <p:spPr>
          <a:xfrm>
            <a:off x="8556049" y="3405639"/>
            <a:ext cx="2841970" cy="2589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" sz="1100" u="none" strike="noStrike" dirty="0">
                <a:effectLst/>
                <a:latin typeface="Commissioner Thin Medium" pitchFamily="2" charset="0"/>
              </a:rPr>
              <a:t>G4-12P </a:t>
            </a:r>
            <a:r>
              <a:rPr lang="ru-RU" sz="1100" u="none" strike="noStrike" dirty="0">
                <a:effectLst/>
                <a:latin typeface="Commissioner Thin Medium" pitchFamily="2" charset="0"/>
              </a:rPr>
              <a:t>Фазированный датчик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38" name="Picture 29" descr="#X2-6C Широкополосный конвексный датчик">
            <a:extLst>
              <a:ext uri="{FF2B5EF4-FFF2-40B4-BE49-F238E27FC236}">
                <a16:creationId xmlns:a16="http://schemas.microsoft.com/office/drawing/2014/main" id="{D7CEECED-E124-1F43-9241-A8DADFE68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35559" r="5388" b="35448"/>
          <a:stretch/>
        </p:blipFill>
        <p:spPr bwMode="auto">
          <a:xfrm>
            <a:off x="8551522" y="3932049"/>
            <a:ext cx="2659296" cy="763437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433E093-EC42-2F41-8E6A-B03B8FD2688D}"/>
              </a:ext>
            </a:extLst>
          </p:cNvPr>
          <p:cNvSpPr txBox="1"/>
          <p:nvPr/>
        </p:nvSpPr>
        <p:spPr>
          <a:xfrm>
            <a:off x="8578125" y="4808833"/>
            <a:ext cx="3020862" cy="25166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" sz="1100" u="none" strike="noStrike" dirty="0">
                <a:effectLst/>
                <a:latin typeface="Commissioner Thin Medium" pitchFamily="2" charset="0"/>
              </a:rPr>
              <a:t>X2-6C </a:t>
            </a:r>
            <a:r>
              <a:rPr lang="ru-RU" sz="1100" u="none" strike="noStrike" dirty="0">
                <a:effectLst/>
                <a:latin typeface="Commissioner Thin Medium" pitchFamily="2" charset="0"/>
              </a:rPr>
              <a:t>Широкополосный конвексный датчик</a:t>
            </a:r>
            <a:endParaRPr lang="ru-RU" sz="1100" dirty="0">
              <a:latin typeface="Commissioner Thin Medium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297947-248D-8F4E-9FDF-E470D7BAF94A}"/>
              </a:ext>
            </a:extLst>
          </p:cNvPr>
          <p:cNvSpPr txBox="1"/>
          <p:nvPr/>
        </p:nvSpPr>
        <p:spPr>
          <a:xfrm>
            <a:off x="593012" y="6276238"/>
            <a:ext cx="3216987" cy="4949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" sz="1100" u="none" strike="noStrike" dirty="0">
                <a:effectLst/>
                <a:latin typeface="Commissioner Thin Medium" pitchFamily="2" charset="0"/>
              </a:rPr>
              <a:t>F2-5C </a:t>
            </a:r>
            <a:r>
              <a:rPr lang="ru-RU" sz="1100" u="none" strike="noStrike" dirty="0">
                <a:effectLst/>
                <a:latin typeface="Commissioner Thin Medium" pitchFamily="2" charset="0"/>
              </a:rPr>
              <a:t>Широкополосный конвексный датчик</a:t>
            </a:r>
            <a:endParaRPr lang="ru-RU" sz="1100" dirty="0">
              <a:latin typeface="Commissioner Thin Medium" pitchFamily="2" charset="0"/>
            </a:endParaRPr>
          </a:p>
        </p:txBody>
      </p:sp>
      <p:pic>
        <p:nvPicPr>
          <p:cNvPr id="43" name="Picture 19" descr="#Конвексный датчик F2-5CE">
            <a:extLst>
              <a:ext uri="{FF2B5EF4-FFF2-40B4-BE49-F238E27FC236}">
                <a16:creationId xmlns:a16="http://schemas.microsoft.com/office/drawing/2014/main" id="{53E3B59E-BB55-3D42-BCAF-A1F5B6FE9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35915" r="11842" b="35321"/>
          <a:stretch/>
        </p:blipFill>
        <p:spPr bwMode="auto">
          <a:xfrm>
            <a:off x="580313" y="5365226"/>
            <a:ext cx="2585619" cy="757385"/>
          </a:xfrm>
          <a:prstGeom prst="roundRect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6977F4-5C06-0A3F-085D-0F2C3CAF5437}"/>
              </a:ext>
            </a:extLst>
          </p:cNvPr>
          <p:cNvSpPr txBox="1"/>
          <p:nvPr/>
        </p:nvSpPr>
        <p:spPr>
          <a:xfrm>
            <a:off x="522893" y="400276"/>
            <a:ext cx="974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Доступные датчики</a:t>
            </a:r>
          </a:p>
        </p:txBody>
      </p:sp>
      <p:pic>
        <p:nvPicPr>
          <p:cNvPr id="9" name="Google Shape;89;p9">
            <a:extLst>
              <a:ext uri="{FF2B5EF4-FFF2-40B4-BE49-F238E27FC236}">
                <a16:creationId xmlns:a16="http://schemas.microsoft.com/office/drawing/2014/main" id="{0F6C2AD0-8E10-AE37-22A9-D5F65BBA798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88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0857E172-8FAE-AA45-9710-560B7472A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30383"/>
              </p:ext>
            </p:extLst>
          </p:nvPr>
        </p:nvGraphicFramePr>
        <p:xfrm>
          <a:off x="469900" y="4927639"/>
          <a:ext cx="9893300" cy="147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7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344234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Приложения </a:t>
                      </a:r>
                    </a:p>
                  </a:txBody>
                  <a:tcPr marB="10800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Брюшная полость мелких животных / Кардиология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 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24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Брюшная полость лошадей / Гинекология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100" b="0" i="0" dirty="0">
                        <a:latin typeface="Commissioner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32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Кардиология лошадей / Ортопедия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100" b="0" i="0" dirty="0">
                        <a:latin typeface="Commissioner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045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4A091B4-2312-27BC-68D5-53774CFD4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t="-1" r="12262" b="-2363"/>
          <a:stretch/>
        </p:blipFill>
        <p:spPr bwMode="auto">
          <a:xfrm>
            <a:off x="4147484" y="2188042"/>
            <a:ext cx="1810551" cy="266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48651E-0BC6-DADE-9915-CF919C91E8C8}"/>
              </a:ext>
            </a:extLst>
          </p:cNvPr>
          <p:cNvSpPr txBox="1"/>
          <p:nvPr/>
        </p:nvSpPr>
        <p:spPr>
          <a:xfrm>
            <a:off x="469900" y="488326"/>
            <a:ext cx="974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missioner Thin" pitchFamily="2" charset="0"/>
              </a:rPr>
              <a:t>Сравнение с другими моделями</a:t>
            </a:r>
          </a:p>
        </p:txBody>
      </p:sp>
      <p:pic>
        <p:nvPicPr>
          <p:cNvPr id="5" name="Рисунок 4" descr="Изображение выглядит как плита, Бытовая техника, устройство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A6A8F735-43B0-FC72-41F3-91B0860B8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947" l="10000" r="90000">
                        <a14:foregroundMark x1="33684" y1="87237" x2="33553" y2="94342"/>
                        <a14:foregroundMark x1="33553" y1="94342" x2="39605" y2="90921"/>
                        <a14:foregroundMark x1="39605" y1="90921" x2="38421" y2="87368"/>
                        <a14:foregroundMark x1="34342" y1="93947" x2="34342" y2="93947"/>
                        <a14:foregroundMark x1="43421" y1="39868" x2="43421" y2="39868"/>
                        <a14:foregroundMark x1="41316" y1="42368" x2="41447" y2="35132"/>
                        <a14:foregroundMark x1="41447" y1="35132" x2="48289" y2="33421"/>
                        <a14:foregroundMark x1="48289" y1="33421" x2="56579" y2="34211"/>
                        <a14:foregroundMark x1="56579" y1="34211" x2="63553" y2="33158"/>
                        <a14:foregroundMark x1="63553" y1="33158" x2="63026" y2="41579"/>
                        <a14:foregroundMark x1="53947" y1="18684" x2="60921" y2="20789"/>
                        <a14:foregroundMark x1="60921" y1="20789" x2="53289" y2="16842"/>
                        <a14:foregroundMark x1="53289" y1="16842" x2="60132" y2="20921"/>
                        <a14:foregroundMark x1="60132" y1="20921" x2="59868" y2="21447"/>
                        <a14:foregroundMark x1="43289" y1="35395" x2="49079" y2="39342"/>
                        <a14:foregroundMark x1="49079" y1="39342" x2="45526" y2="42763"/>
                        <a14:foregroundMark x1="38026" y1="50263" x2="38026" y2="62500"/>
                      </a14:backgroundRemoval>
                    </a14:imgEffect>
                  </a14:imgLayer>
                </a14:imgProps>
              </a:ext>
            </a:extLst>
          </a:blip>
          <a:srcRect l="32266" r="28563"/>
          <a:stretch/>
        </p:blipFill>
        <p:spPr>
          <a:xfrm>
            <a:off x="6539152" y="2116864"/>
            <a:ext cx="1069254" cy="2729707"/>
          </a:xfrm>
          <a:prstGeom prst="rect">
            <a:avLst/>
          </a:prstGeom>
        </p:spPr>
      </p:pic>
      <p:pic>
        <p:nvPicPr>
          <p:cNvPr id="2054" name="Picture 6" descr="VINNO X2 - Active Scientific Sdn Bhd">
            <a:extLst>
              <a:ext uri="{FF2B5EF4-FFF2-40B4-BE49-F238E27FC236}">
                <a16:creationId xmlns:a16="http://schemas.microsoft.com/office/drawing/2014/main" id="{3D525E5B-BB40-C4F1-23D7-759A795F6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168" y="2014450"/>
            <a:ext cx="1928332" cy="28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89;p9">
            <a:extLst>
              <a:ext uri="{FF2B5EF4-FFF2-40B4-BE49-F238E27FC236}">
                <a16:creationId xmlns:a16="http://schemas.microsoft.com/office/drawing/2014/main" id="{A7FE4CEF-A1B4-9921-436D-4E1E61A42F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495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9D696E-4BE6-FC91-EAE8-C6A97B314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451030"/>
              </p:ext>
            </p:extLst>
          </p:nvPr>
        </p:nvGraphicFramePr>
        <p:xfrm>
          <a:off x="469900" y="419432"/>
          <a:ext cx="9918700" cy="4833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344234">
                <a:tc>
                  <a:txBody>
                    <a:bodyPr/>
                    <a:lstStyle/>
                    <a:p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Режимы сканирования</a:t>
                      </a:r>
                      <a:r>
                        <a:rPr lang="ru-RU" sz="1600" b="1" i="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</a:rPr>
                        <a:t> 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" sz="1100" dirty="0"/>
                        <a:t>B, B/B, M, B/M</a:t>
                      </a:r>
                      <a:endParaRPr lang="ru-RU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96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Цветовой допплер / Энергетический допплер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48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Импульсно-волновой допплер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91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Непрерывный допплер / тканевый допплер (TD) </a:t>
                      </a:r>
                      <a:endParaRPr lang="ru-RU" sz="1100" dirty="0">
                        <a:effectLst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201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B+CF одновременно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61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Дуплексный 2D/импульсно-волновой допплер</a:t>
                      </a:r>
                      <a:r>
                        <a:rPr lang="ru-RU" sz="1100" b="0" i="0" dirty="0">
                          <a:effectLst/>
                          <a:latin typeface="Commissioner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2578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Триплекс 2D/цветной/импульсно-волновой допплер</a:t>
                      </a:r>
                      <a:endParaRPr lang="ru-RU" sz="1100" b="0" i="0" dirty="0">
                        <a:effectLst/>
                        <a:latin typeface="Commissioner" pitchFamily="2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33491"/>
                  </a:ext>
                </a:extLst>
              </a:tr>
              <a:tr h="475534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Импульсно-волновой допплер с высок. частот.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повтор. импульсов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5083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Трапецевидное сканирование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891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Эластография/анализ контрастного вещества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- / -</a:t>
                      </a: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-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/ -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56085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Полноэкранный режим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323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Модуль ЭКГ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ommissioner Thin" pitchFamily="2" charset="0"/>
                        </a:rPr>
                        <a:t>+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669752"/>
                  </a:ext>
                </a:extLst>
              </a:tr>
            </a:tbl>
          </a:graphicData>
        </a:graphic>
      </p:graphicFrame>
      <p:pic>
        <p:nvPicPr>
          <p:cNvPr id="8" name="Google Shape;89;p9">
            <a:extLst>
              <a:ext uri="{FF2B5EF4-FFF2-40B4-BE49-F238E27FC236}">
                <a16:creationId xmlns:a16="http://schemas.microsoft.com/office/drawing/2014/main" id="{F4F894DE-9A07-77EB-0D14-0560C6307E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403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лекопитающее, кот, домашняя кошка, Мелкие и средние кошки&#10;&#10;Автоматически созданное описание">
            <a:extLst>
              <a:ext uri="{FF2B5EF4-FFF2-40B4-BE49-F238E27FC236}">
                <a16:creationId xmlns:a16="http://schemas.microsoft.com/office/drawing/2014/main" id="{83F2D455-8417-0940-8AA4-A4AC64831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3344771"/>
            <a:ext cx="6552149" cy="3037114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DD49FACA-3448-E4DF-F697-84DDE128E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280516"/>
              </p:ext>
            </p:extLst>
          </p:nvPr>
        </p:nvGraphicFramePr>
        <p:xfrm>
          <a:off x="469900" y="368632"/>
          <a:ext cx="9893300" cy="22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000">
                  <a:extLst>
                    <a:ext uri="{9D8B030D-6E8A-4147-A177-3AD203B41FA5}">
                      <a16:colId xmlns:a16="http://schemas.microsoft.com/office/drawing/2014/main" val="387018586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065329691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3401045966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332963455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ru-RU" sz="1600" b="1" i="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Оптимизация изображения 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D350VET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ommissioner Thin" pitchFamily="2" charset="0"/>
                          <a:ea typeface="+mn-ea"/>
                          <a:cs typeface="+mn-cs"/>
                        </a:rPr>
                        <a:t>D650VET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Commissioner Thin" pitchFamily="2" charset="0"/>
                        </a:rPr>
                        <a:t>X2VET</a:t>
                      </a:r>
                      <a:endParaRPr lang="ru-RU" sz="1600" dirty="0">
                        <a:solidFill>
                          <a:schemeClr val="tx1"/>
                        </a:solidFill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3609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Усовершенствованый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Tissue Tracking /Speckle tracking)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Commissioner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 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024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Тканевая скоростная визуализация (TVI)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31326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Автоматизированное измерение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оъема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 (TVM)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</a:rPr>
                        <a:t> </a:t>
                      </a:r>
                      <a:endParaRPr lang="ru-RU" sz="1200" b="0" i="0" dirty="0">
                        <a:solidFill>
                          <a:schemeClr val="bg2"/>
                        </a:solidFill>
                        <a:latin typeface="Commissioner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04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dirty="0" err="1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Easy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Compare</a:t>
                      </a:r>
                      <a:r>
                        <a:rPr lang="ru-RU" sz="1200" b="0" i="0" dirty="0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" sz="1200" b="0" i="0" dirty="0" err="1">
                          <a:effectLst/>
                          <a:latin typeface="Commissioner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TView</a:t>
                      </a:r>
                      <a:endParaRPr lang="ru-RU" sz="1200" b="0" i="0" dirty="0">
                        <a:effectLst/>
                        <a:latin typeface="Commissioner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/</a:t>
                      </a:r>
                      <a:r>
                        <a:rPr lang="ru-RU" sz="1600" dirty="0">
                          <a:latin typeface="Commissioner Thin" pitchFamily="2" charset="0"/>
                        </a:rPr>
                        <a:t> </a:t>
                      </a:r>
                      <a:r>
                        <a:rPr lang="en-US" sz="1600" dirty="0">
                          <a:latin typeface="Commissioner Thin" pitchFamily="2" charset="0"/>
                        </a:rPr>
                        <a:t>+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0348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Needle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enhancement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Speckle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Tracking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mmissioner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ommissioner Thin" pitchFamily="2" charset="0"/>
                        </a:rPr>
                        <a:t>Опционально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ommissioner Thin" pitchFamily="2" charset="0"/>
                        </a:rPr>
                        <a:t>Опционально / -</a:t>
                      </a:r>
                      <a:endParaRPr lang="ru-RU" sz="1600" dirty="0">
                        <a:latin typeface="Commissioner Thin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99153"/>
                  </a:ext>
                </a:extLst>
              </a:tr>
            </a:tbl>
          </a:graphicData>
        </a:graphic>
      </p:graphicFrame>
      <p:pic>
        <p:nvPicPr>
          <p:cNvPr id="7" name="Google Shape;89;p9">
            <a:extLst>
              <a:ext uri="{FF2B5EF4-FFF2-40B4-BE49-F238E27FC236}">
                <a16:creationId xmlns:a16="http://schemas.microsoft.com/office/drawing/2014/main" id="{43C27BDF-8ACC-7BED-DBD0-B38A065091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67338"/>
          <a:stretch/>
        </p:blipFill>
        <p:spPr>
          <a:xfrm>
            <a:off x="11205003" y="5867192"/>
            <a:ext cx="529797" cy="52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1862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5380</TotalTime>
  <Words>888</Words>
  <Application>Microsoft Office PowerPoint</Application>
  <PresentationFormat>Широкоэкранный</PresentationFormat>
  <Paragraphs>204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Commissioner</vt:lpstr>
      <vt:lpstr>Commissioner Thin</vt:lpstr>
      <vt:lpstr>Commissioner Thin Medium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evdokimova</dc:creator>
  <cp:lastModifiedBy>Дизайн</cp:lastModifiedBy>
  <cp:revision>20</cp:revision>
  <dcterms:created xsi:type="dcterms:W3CDTF">2023-07-13T05:08:58Z</dcterms:created>
  <dcterms:modified xsi:type="dcterms:W3CDTF">2023-07-19T10:01:04Z</dcterms:modified>
</cp:coreProperties>
</file>