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3" r:id="rId4"/>
    <p:sldId id="267" r:id="rId5"/>
    <p:sldId id="274" r:id="rId6"/>
    <p:sldId id="273" r:id="rId7"/>
    <p:sldId id="272" r:id="rId8"/>
    <p:sldId id="269" r:id="rId9"/>
    <p:sldId id="270" r:id="rId10"/>
    <p:sldId id="27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13"/>
  </p:normalViewPr>
  <p:slideViewPr>
    <p:cSldViewPr snapToGrid="0" snapToObjects="1">
      <p:cViewPr varScale="1">
        <p:scale>
          <a:sx n="94" d="100"/>
          <a:sy n="94" d="100"/>
        </p:scale>
        <p:origin x="10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FEE2-D4F5-214C-B64F-E417E8A9BE6A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18D06-D741-F541-A2FE-EB6ACE063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3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18D06-D741-F541-A2FE-EB6ACE0630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0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C569B-F57C-3942-B35F-B616AC5BD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C04515-E9E3-8C44-B3B5-70110BA12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0813F-DB68-424E-9C44-12FE7B18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346CA-CCC2-BB4C-9E07-D9B91F1F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A8335-D5D5-B24A-85DD-3148865E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167A1-7B8F-A549-BB60-DB7DDF26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42D1ED-85AF-6F46-A107-0D7F090A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4B0B3-E36B-3E4D-93B6-552017E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D8DE7-DE6F-CD41-8961-2D0CEABA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F6BD4-6D85-714E-B048-9135D565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7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EFAE06-FC64-AD4A-A43B-817288B35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D2D3A-EAF8-9345-9192-073477EE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6F2E2-F83F-A547-AE80-AC275664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6F2973-D999-4E4A-8A6E-FBABC8FF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9F441-2005-7E48-9D5E-73830427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3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757FA-8538-674D-8E7F-0EFACBDD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9023C-92D7-C641-9496-3B647291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2FC33-E13E-B84E-8D94-4FE71EA1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C64AB-4EE2-F54C-B62B-E8A2EB5C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1EAB1-68C1-EC4B-A24A-3BCDC2C0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DB1-746D-EE44-9333-94E5AE95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415381-EDFB-604B-810D-665D79E9C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5FBC8-DFA2-6544-BFE3-1F5FB69B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4F007-AB37-4D4F-AEED-78F064F4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98790-188D-FF4B-8E63-2B204CF6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1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F1ABD-5E54-B749-BBE9-9848C60B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969F-BAF7-894A-BD53-C5641B5D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38658-7F43-624F-B527-F607E384D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C1A7-E665-1C42-B794-90F24671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0254C2-0262-BB45-9D7F-7855E7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BB0C1-5823-0D44-A774-F9635446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A2D5-E014-F14A-AE52-A5C5F1A0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1B2DA4-2F89-EF42-8519-11766F37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07F2EF-AB00-FA43-B26C-47AD0886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13C6B-6E20-6047-BC43-73A422C40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B1EBCF-8E8A-F842-9D50-20815ADBD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8764C8-152C-CA4D-B0DF-9C2CF6D7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E2B071-41BE-4C42-AF87-CF95BAEB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226DFB-691F-7041-A7CC-482B8592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40009-B188-F842-A69A-66404832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AFE92E-F877-8140-891E-0D47F743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F5EB6F-932E-A448-87F0-27E82071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B88CF6-58FD-204C-8C81-A0A52D83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9BA274-69EC-5543-9F74-C00B294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832322-3D94-4B4F-93FC-237146BE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3FEC7-4087-DA45-85CE-C9D8F4E4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7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F8383-43DB-5344-8886-191FF38D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22F6B-B5DF-054A-AF67-ACD43EEA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A76E08-98FA-A54E-B21C-6683E699C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B135A2-BAB2-6046-9CD0-D2A3DBC1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114DB-4452-3F40-B2E4-CB019590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90590-18A1-134C-9B9D-835D2DE2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3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9D60-B7EC-BE4C-B364-66348E1C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89958-137F-104A-8480-FA8A673E5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B892C-7C2F-4C48-A432-520F96BA5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718354-604E-D14D-8E14-D3A1F180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139A8-40F3-9047-8503-8082881C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D0B42-4710-BD47-9083-F7DE7005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913E9-88B4-5543-97B5-E220E0F2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ABEAD-F8C0-6242-A5D1-1706DCAC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8766F-DF9F-4B4A-8A17-ACBF4C98F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6D00E-F191-2645-9D11-4C82EC0A2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01030-1C00-1F4F-B75F-D8F20347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8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BB776-3750-324A-B4B0-9B110F94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311"/>
            <a:ext cx="12192000" cy="71056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5C412C-B731-222C-A131-5D6130A3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298" y="2546460"/>
            <a:ext cx="3471106" cy="2847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E2550-BD14-AD68-1F9C-AE861D162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701" y="388399"/>
            <a:ext cx="3787385" cy="5987001"/>
          </a:xfrm>
          <a:prstGeom prst="rect">
            <a:avLst/>
          </a:prstGeom>
        </p:spPr>
      </p:pic>
      <p:pic>
        <p:nvPicPr>
          <p:cNvPr id="15" name="Google Shape;89;p9">
            <a:extLst>
              <a:ext uri="{FF2B5EF4-FFF2-40B4-BE49-F238E27FC236}">
                <a16:creationId xmlns:a16="http://schemas.microsoft.com/office/drawing/2014/main" id="{0DE977A3-24AB-6AA2-197C-FC679D94E9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75" y="557033"/>
            <a:ext cx="2206625" cy="71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24;p56">
            <a:extLst>
              <a:ext uri="{FF2B5EF4-FFF2-40B4-BE49-F238E27FC236}">
                <a16:creationId xmlns:a16="http://schemas.microsoft.com/office/drawing/2014/main" id="{B8450ADE-E09D-DA5A-1F04-D6932145DBE1}"/>
              </a:ext>
            </a:extLst>
          </p:cNvPr>
          <p:cNvSpPr txBox="1"/>
          <p:nvPr/>
        </p:nvSpPr>
        <p:spPr>
          <a:xfrm>
            <a:off x="688975" y="3195105"/>
            <a:ext cx="17430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202020"/>
                </a:solidFill>
                <a:latin typeface="Commissioner Thin Medium" pitchFamily="2" charset="0"/>
                <a:ea typeface="Tahoma" panose="020B0604030504040204" pitchFamily="34" charset="0"/>
                <a:cs typeface="Tahoma" panose="020B0604030504040204" pitchFamily="34" charset="0"/>
                <a:sym typeface="Montserrat Medium"/>
              </a:rPr>
              <a:t>ooobalf.ru</a:t>
            </a:r>
            <a:endParaRPr sz="2400" dirty="0">
              <a:solidFill>
                <a:srgbClr val="202020"/>
              </a:solidFill>
              <a:latin typeface="Commissioner Thin Medium" pitchFamily="2" charset="0"/>
              <a:ea typeface="Tahoma" panose="020B0604030504040204" pitchFamily="34" charset="0"/>
              <a:cs typeface="Tahoma" panose="020B0604030504040204" pitchFamily="34" charset="0"/>
              <a:sym typeface="Montserrat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58468-4BC1-D358-9955-8B69C6DEC120}"/>
              </a:ext>
            </a:extLst>
          </p:cNvPr>
          <p:cNvSpPr txBox="1"/>
          <p:nvPr/>
        </p:nvSpPr>
        <p:spPr>
          <a:xfrm>
            <a:off x="688975" y="1646767"/>
            <a:ext cx="5292725" cy="1219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</a:t>
            </a:r>
          </a:p>
          <a:p>
            <a:pPr>
              <a:lnSpc>
                <a:spcPct val="110000"/>
              </a:lnSpc>
            </a:pPr>
            <a:r>
              <a:rPr lang="ru-RU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сканер VINNO X2 VET</a:t>
            </a:r>
          </a:p>
        </p:txBody>
      </p:sp>
      <p:pic>
        <p:nvPicPr>
          <p:cNvPr id="18" name="Picture 16" descr="VINNO Technology">
            <a:extLst>
              <a:ext uri="{FF2B5EF4-FFF2-40B4-BE49-F238E27FC236}">
                <a16:creationId xmlns:a16="http://schemas.microsoft.com/office/drawing/2014/main" id="{7154A2AE-97AE-2EDE-80F4-D048E1CA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" y="5393852"/>
            <a:ext cx="2682025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6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253036-C400-3943-8266-FBC8FF72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674"/>
            <a:ext cx="12192000" cy="7105650"/>
          </a:xfrm>
          <a:prstGeom prst="rect">
            <a:avLst/>
          </a:prstGeom>
        </p:spPr>
      </p:pic>
      <p:pic>
        <p:nvPicPr>
          <p:cNvPr id="2060" name="Picture 12" descr="Собака PNG 12 - PNG All">
            <a:extLst>
              <a:ext uri="{FF2B5EF4-FFF2-40B4-BE49-F238E27FC236}">
                <a16:creationId xmlns:a16="http://schemas.microsoft.com/office/drawing/2014/main" id="{01AA2A6E-1A1A-0C45-9986-D8B46B6D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3" y="2729772"/>
            <a:ext cx="5812816" cy="38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D1B9A-DA34-EC40-A818-948C3EED2B11}"/>
              </a:ext>
            </a:extLst>
          </p:cNvPr>
          <p:cNvSpPr txBox="1"/>
          <p:nvPr/>
        </p:nvSpPr>
        <p:spPr>
          <a:xfrm>
            <a:off x="691428" y="1030027"/>
            <a:ext cx="1718235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8 812 509 63 93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8 495 150 43 61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8 816 207 29 97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8 800 333 13 98</a:t>
            </a:r>
            <a:r>
              <a:rPr lang="ru-RU" dirty="0">
                <a:effectLst/>
                <a:latin typeface="Commissioner" pitchFamily="2" charset="0"/>
              </a:rPr>
              <a:t> 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388BE-34D4-4448-BC6E-6383ECDE21BC}"/>
              </a:ext>
            </a:extLst>
          </p:cNvPr>
          <p:cNvSpPr txBox="1"/>
          <p:nvPr/>
        </p:nvSpPr>
        <p:spPr>
          <a:xfrm>
            <a:off x="691427" y="389806"/>
            <a:ext cx="673553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effectLst/>
                <a:latin typeface="Commissioner" pitchFamily="2" charset="0"/>
              </a:rPr>
              <a:t>Для оформления заказа звоните </a:t>
            </a:r>
            <a:endParaRPr lang="ru-RU" sz="2800" b="1" dirty="0">
              <a:latin typeface="Commissioner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DA893-F11B-264B-B0E3-62ABC882FA08}"/>
              </a:ext>
            </a:extLst>
          </p:cNvPr>
          <p:cNvSpPr txBox="1"/>
          <p:nvPr/>
        </p:nvSpPr>
        <p:spPr>
          <a:xfrm>
            <a:off x="2409663" y="1018406"/>
            <a:ext cx="6096000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Commissioner" pitchFamily="2" charset="0"/>
              </a:rPr>
              <a:t>Санкт-Петербург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>
                <a:effectLst/>
                <a:latin typeface="Commissioner" pitchFamily="2" charset="0"/>
              </a:rPr>
              <a:t>Москва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Краснодар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 err="1">
                <a:effectLst/>
                <a:latin typeface="Commissioner" pitchFamily="2" charset="0"/>
              </a:rPr>
              <a:t>Бесплатныи</a:t>
            </a:r>
            <a:r>
              <a:rPr lang="ru-RU" dirty="0">
                <a:effectLst/>
                <a:latin typeface="Commissioner" pitchFamily="2" charset="0"/>
              </a:rPr>
              <a:t>̆ </a:t>
            </a:r>
            <a:r>
              <a:rPr lang="ru-RU" dirty="0" err="1">
                <a:effectLst/>
                <a:latin typeface="Commissioner" pitchFamily="2" charset="0"/>
              </a:rPr>
              <a:t>звонокпо</a:t>
            </a:r>
            <a:r>
              <a:rPr lang="ru-RU" dirty="0">
                <a:effectLst/>
                <a:latin typeface="Commissioner" pitchFamily="2" charset="0"/>
              </a:rPr>
              <a:t> России и СНГ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970C1-1401-E293-C26C-DBDC4D432C09}"/>
              </a:ext>
            </a:extLst>
          </p:cNvPr>
          <p:cNvSpPr txBox="1"/>
          <p:nvPr/>
        </p:nvSpPr>
        <p:spPr>
          <a:xfrm>
            <a:off x="691428" y="3289051"/>
            <a:ext cx="181047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latin typeface="Commissioner" pitchFamily="2" charset="0"/>
              </a:rPr>
              <a:t>oo</a:t>
            </a:r>
            <a:r>
              <a:rPr lang="ru-RU" sz="2800" b="1" dirty="0">
                <a:latin typeface="Commissioner" pitchFamily="2" charset="0"/>
              </a:rPr>
              <a:t>о</a:t>
            </a:r>
            <a:r>
              <a:rPr lang="en-US" sz="2800" b="1" dirty="0">
                <a:latin typeface="Commissioner" pitchFamily="2" charset="0"/>
              </a:rPr>
              <a:t>balf.ru</a:t>
            </a:r>
            <a:endParaRPr lang="ru-RU" sz="2800" b="1" dirty="0">
              <a:latin typeface="Commissioner" pitchFamily="2" charset="0"/>
            </a:endParaRPr>
          </a:p>
        </p:txBody>
      </p:sp>
      <p:pic>
        <p:nvPicPr>
          <p:cNvPr id="5" name="Google Shape;89;p9">
            <a:extLst>
              <a:ext uri="{FF2B5EF4-FFF2-40B4-BE49-F238E27FC236}">
                <a16:creationId xmlns:a16="http://schemas.microsoft.com/office/drawing/2014/main" id="{B76A5DA5-50C7-74B5-418A-EF50B078E2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7338"/>
          <a:stretch/>
        </p:blipFill>
        <p:spPr>
          <a:xfrm>
            <a:off x="691428" y="5519815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8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8CD5C9-A07D-5B41-9E07-9BE95BE18AF5}"/>
              </a:ext>
            </a:extLst>
          </p:cNvPr>
          <p:cNvSpPr/>
          <p:nvPr/>
        </p:nvSpPr>
        <p:spPr>
          <a:xfrm>
            <a:off x="5705856" y="4554438"/>
            <a:ext cx="5644896" cy="11128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EB19D-0DF0-884D-9288-3D98F7DE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7648"/>
            <a:ext cx="12191999" cy="7105649"/>
          </a:xfrm>
          <a:prstGeom prst="rect">
            <a:avLst/>
          </a:prstGeom>
        </p:spPr>
      </p:pic>
      <p:pic>
        <p:nvPicPr>
          <p:cNvPr id="10" name="Picture 16" descr="VINNO Technology">
            <a:extLst>
              <a:ext uri="{FF2B5EF4-FFF2-40B4-BE49-F238E27FC236}">
                <a16:creationId xmlns:a16="http://schemas.microsoft.com/office/drawing/2014/main" id="{DBC17371-02EC-7E4D-B793-36645EC1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973" y="5944313"/>
            <a:ext cx="2682025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89;p9">
            <a:extLst>
              <a:ext uri="{FF2B5EF4-FFF2-40B4-BE49-F238E27FC236}">
                <a16:creationId xmlns:a16="http://schemas.microsoft.com/office/drawing/2014/main" id="{2818C85F-4B98-F141-AF6B-932EF509EB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4522"/>
          <a:stretch/>
        </p:blipFill>
        <p:spPr>
          <a:xfrm>
            <a:off x="401002" y="5944313"/>
            <a:ext cx="730374" cy="64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A83E3-15A7-5330-1575-2B890698C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23" r="23386"/>
          <a:stretch/>
        </p:blipFill>
        <p:spPr>
          <a:xfrm>
            <a:off x="1188504" y="265649"/>
            <a:ext cx="3589468" cy="6320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C25B6-23BC-718C-5793-D19F83169529}"/>
              </a:ext>
            </a:extLst>
          </p:cNvPr>
          <p:cNvSpPr txBox="1"/>
          <p:nvPr/>
        </p:nvSpPr>
        <p:spPr>
          <a:xfrm>
            <a:off x="5178972" y="1228107"/>
            <a:ext cx="5722142" cy="89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u="none" strike="noStrike" dirty="0">
                <a:effectLst/>
                <a:latin typeface="Commissioner" pitchFamily="2" charset="0"/>
              </a:rPr>
              <a:t>Система VINNO X2VET представляет собой компактную систему с полным набором функций. Ее превосходная производительность и мобильность подходят для большинства современных,  небольших ветеринарных клиник, исследовательских лабораторий, в условиях операционных.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31F17-149F-7B29-5D91-8376DB78E983}"/>
              </a:ext>
            </a:extLst>
          </p:cNvPr>
          <p:cNvSpPr txBox="1"/>
          <p:nvPr/>
        </p:nvSpPr>
        <p:spPr>
          <a:xfrm>
            <a:off x="5178972" y="2363799"/>
            <a:ext cx="6100762" cy="2108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u="none" strike="noStrike" dirty="0">
                <a:effectLst/>
                <a:latin typeface="Commissioner" pitchFamily="2" charset="0"/>
              </a:rPr>
              <a:t>Благодаря алгоритмам обработки, разработанным на основании больших объемов радиочастотных данных, полученные изображения обладают сверхвысоким контрастом и разрешением. Платформа также поддерживает цифровую широкополосную сеть нового поколения до 25 МГц и </a:t>
            </a:r>
            <a:r>
              <a:rPr lang="ru-RU" sz="1200" u="none" strike="noStrike" dirty="0" err="1">
                <a:effectLst/>
                <a:latin typeface="Commissioner" pitchFamily="2" charset="0"/>
              </a:rPr>
              <a:t>лучеформирователи</a:t>
            </a:r>
            <a:r>
              <a:rPr lang="ru-RU" sz="1200" u="none" strike="noStrike" dirty="0">
                <a:effectLst/>
                <a:latin typeface="Commissioner" pitchFamily="2" charset="0"/>
              </a:rPr>
              <a:t> с высоким разрешением, обеспечивая тем самым превосходную производительность обработки каналов высокой плотности.</a:t>
            </a:r>
          </a:p>
          <a:p>
            <a:pPr>
              <a:lnSpc>
                <a:spcPct val="110000"/>
              </a:lnSpc>
            </a:pPr>
            <a:br>
              <a:rPr lang="ru-RU" sz="1200" u="none" strike="noStrike" dirty="0">
                <a:effectLst/>
                <a:latin typeface="Commissioner" pitchFamily="2" charset="0"/>
              </a:rPr>
            </a:br>
            <a:endParaRPr lang="ru-RU" sz="1200" u="none" strike="noStrike" dirty="0">
              <a:effectLst/>
              <a:latin typeface="Commissioner" pitchFamily="2" charset="0"/>
            </a:endParaRPr>
          </a:p>
          <a:p>
            <a:pPr>
              <a:lnSpc>
                <a:spcPct val="110000"/>
              </a:lnSpc>
            </a:pPr>
            <a:br>
              <a:rPr lang="ru-RU" dirty="0"/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531CD-F5F5-48DB-CF1B-773648E94BFB}"/>
              </a:ext>
            </a:extLst>
          </p:cNvPr>
          <p:cNvSpPr txBox="1"/>
          <p:nvPr/>
        </p:nvSpPr>
        <p:spPr>
          <a:xfrm>
            <a:off x="5178972" y="524734"/>
            <a:ext cx="62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сканер VINNO X2 VET</a:t>
            </a:r>
          </a:p>
        </p:txBody>
      </p:sp>
    </p:spTree>
    <p:extLst>
      <p:ext uri="{BB962C8B-B14F-4D97-AF65-F5344CB8AC3E}">
        <p14:creationId xmlns:p14="http://schemas.microsoft.com/office/powerpoint/2010/main" val="383631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D238C-55FC-9D42-A456-399CD03F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1825"/>
          </a:xfrm>
          <a:prstGeom prst="rect">
            <a:avLst/>
          </a:prstGeom>
        </p:spPr>
      </p:pic>
      <p:pic>
        <p:nvPicPr>
          <p:cNvPr id="1030" name="Picture 6" descr="Vinno X2 | eku-med - medizinische Ultraschallgeräte und Sonographen">
            <a:extLst>
              <a:ext uri="{FF2B5EF4-FFF2-40B4-BE49-F238E27FC236}">
                <a16:creationId xmlns:a16="http://schemas.microsoft.com/office/drawing/2014/main" id="{6591C21B-49D9-9C44-A472-5F39A65E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1" b="99545" l="10000" r="90000">
                        <a14:foregroundMark x1="28485" y1="40628" x2="28573" y2="46531"/>
                        <a14:foregroundMark x1="29303" y1="78870" x2="29299" y2="79731"/>
                        <a14:foregroundMark x1="35815" y1="98584" x2="38200" y2="99727"/>
                        <a14:foregroundMark x1="38200" y1="99727" x2="65950" y2="98545"/>
                        <a14:foregroundMark x1="65950" y1="98545" x2="68200" y2="99727"/>
                        <a14:foregroundMark x1="28647" y1="4151" x2="30600" y2="2636"/>
                        <a14:foregroundMark x1="30600" y1="2636" x2="46700" y2="455"/>
                        <a14:foregroundMark x1="46700" y1="455" x2="66309" y2="2266"/>
                        <a14:foregroundMark x1="41700" y1="51182" x2="41900" y2="60091"/>
                        <a14:foregroundMark x1="41900" y1="60091" x2="42400" y2="61364"/>
                        <a14:foregroundMark x1="41150" y1="64182" x2="61550" y2="73636"/>
                        <a14:foregroundMark x1="61550" y1="73636" x2="63850" y2="81909"/>
                        <a14:foregroundMark x1="63850" y1="81909" x2="63850" y2="81909"/>
                        <a14:foregroundMark x1="63150" y1="78455" x2="75950" y2="82818"/>
                        <a14:foregroundMark x1="75950" y1="82818" x2="79267" y2="85925"/>
                        <a14:foregroundMark x1="85530" y1="93472" x2="85987" y2="94478"/>
                        <a14:foregroundMark x1="60350" y1="84455" x2="64750" y2="91364"/>
                        <a14:foregroundMark x1="64750" y1="91364" x2="69750" y2="93091"/>
                        <a14:foregroundMark x1="67000" y1="87364" x2="79000" y2="93091"/>
                        <a14:foregroundMark x1="68700" y1="97455" x2="75350" y2="94000"/>
                        <a14:foregroundMark x1="41350" y1="86364" x2="60350" y2="90545"/>
                        <a14:foregroundMark x1="40300" y1="91455" x2="53850" y2="93091"/>
                        <a14:foregroundMark x1="53850" y1="93091" x2="57850" y2="92818"/>
                        <a14:foregroundMark x1="57850" y1="92818" x2="62250" y2="93636"/>
                        <a14:foregroundMark x1="62250" y1="93636" x2="62600" y2="94000"/>
                        <a14:foregroundMark x1="70450" y1="79091" x2="66550" y2="76909"/>
                        <a14:foregroundMark x1="66550" y1="76909" x2="64350" y2="79455"/>
                        <a14:foregroundMark x1="42550" y1="84182" x2="34650" y2="81000"/>
                        <a14:foregroundMark x1="34650" y1="81000" x2="31050" y2="84000"/>
                        <a14:foregroundMark x1="31050" y1="84000" x2="31550" y2="88273"/>
                        <a14:foregroundMark x1="76550" y1="86091" x2="85450" y2="96182"/>
                        <a14:foregroundMark x1="28600" y1="3364" x2="28600" y2="3364"/>
                        <a14:foregroundMark x1="28750" y1="2091" x2="28750" y2="2091"/>
                        <a14:foregroundMark x1="28450" y1="5455" x2="28450" y2="5455"/>
                        <a14:foregroundMark x1="28450" y1="4909" x2="28450" y2="4909"/>
                        <a14:foregroundMark x1="28750" y1="15182" x2="28750" y2="15182"/>
                        <a14:foregroundMark x1="28750" y1="40727" x2="28750" y2="40727"/>
                        <a14:foregroundMark x1="28750" y1="40727" x2="28750" y2="40727"/>
                        <a14:foregroundMark x1="28750" y1="40727" x2="28750" y2="40727"/>
                        <a14:foregroundMark x1="28750" y1="40727" x2="28750" y2="40727"/>
                        <a14:foregroundMark x1="28750" y1="40727" x2="28750" y2="40727"/>
                        <a14:foregroundMark x1="28750" y1="40727" x2="28750" y2="40727"/>
                        <a14:foregroundMark x1="28850" y1="39000" x2="28850" y2="39000"/>
                        <a14:foregroundMark x1="28850" y1="39000" x2="28850" y2="39000"/>
                        <a14:foregroundMark x1="28850" y1="39000" x2="28850" y2="39000"/>
                        <a14:foregroundMark x1="28850" y1="39000" x2="28850" y2="39000"/>
                        <a14:foregroundMark x1="28850" y1="39000" x2="28850" y2="39000"/>
                        <a14:foregroundMark x1="28850" y1="39000" x2="28850" y2="39000"/>
                        <a14:foregroundMark x1="28750" y1="35364" x2="28750" y2="35364"/>
                        <a14:foregroundMark x1="28750" y1="35364" x2="28750" y2="35364"/>
                        <a14:foregroundMark x1="28750" y1="35364" x2="28750" y2="35364"/>
                        <a14:foregroundMark x1="28750" y1="35364" x2="28750" y2="35364"/>
                        <a14:foregroundMark x1="28750" y1="35364" x2="28750" y2="35364"/>
                        <a14:foregroundMark x1="28850" y1="37909" x2="28850" y2="37909"/>
                        <a14:foregroundMark x1="28850" y1="37909" x2="28850" y2="37909"/>
                        <a14:foregroundMark x1="28850" y1="37909" x2="28850" y2="37909"/>
                        <a14:foregroundMark x1="28850" y1="33545" x2="28850" y2="33545"/>
                        <a14:foregroundMark x1="28850" y1="33545" x2="28850" y2="33545"/>
                        <a14:foregroundMark x1="28850" y1="33545" x2="28850" y2="33545"/>
                        <a14:foregroundMark x1="28600" y1="30545" x2="28600" y2="30545"/>
                        <a14:foregroundMark x1="28600" y1="30545" x2="28600" y2="30545"/>
                        <a14:foregroundMark x1="28600" y1="30545" x2="28600" y2="30545"/>
                        <a14:foregroundMark x1="28450" y1="27909" x2="28450" y2="27909"/>
                        <a14:foregroundMark x1="28450" y1="27909" x2="28450" y2="27909"/>
                        <a14:foregroundMark x1="28450" y1="27909" x2="28450" y2="27909"/>
                        <a14:foregroundMark x1="28850" y1="27909" x2="28850" y2="27909"/>
                        <a14:foregroundMark x1="28850" y1="27909" x2="28850" y2="27909"/>
                        <a14:foregroundMark x1="28850" y1="27909" x2="28850" y2="27909"/>
                        <a14:foregroundMark x1="29150" y1="24909" x2="29150" y2="24909"/>
                        <a14:foregroundMark x1="29150" y1="24909" x2="29150" y2="24909"/>
                        <a14:foregroundMark x1="29150" y1="24909" x2="29150" y2="24909"/>
                        <a14:foregroundMark x1="28850" y1="22091" x2="28850" y2="22091"/>
                        <a14:foregroundMark x1="28850" y1="22091" x2="28850" y2="22091"/>
                        <a14:foregroundMark x1="28850" y1="20273" x2="28850" y2="20273"/>
                        <a14:foregroundMark x1="28850" y1="20273" x2="28850" y2="20273"/>
                        <a14:foregroundMark x1="28850" y1="17727" x2="28850" y2="17727"/>
                        <a14:foregroundMark x1="28850" y1="17727" x2="28850" y2="17727"/>
                        <a14:foregroundMark x1="28850" y1="13909" x2="28850" y2="13909"/>
                        <a14:foregroundMark x1="28850" y1="13909" x2="28850" y2="13909"/>
                        <a14:foregroundMark x1="28850" y1="10000" x2="28850" y2="10000"/>
                        <a14:foregroundMark x1="28850" y1="10000" x2="28850" y2="10000"/>
                        <a14:foregroundMark x1="28750" y1="6909" x2="28750" y2="6909"/>
                        <a14:foregroundMark x1="28750" y1="6909" x2="28750" y2="6909"/>
                        <a14:foregroundMark x1="33250" y1="90727" x2="33250" y2="90727"/>
                        <a14:foregroundMark x1="32950" y1="90182" x2="32950" y2="90182"/>
                        <a14:foregroundMark x1="32950" y1="90182" x2="32950" y2="90182"/>
                        <a14:foregroundMark x1="33400" y1="91455" x2="33400" y2="91455"/>
                        <a14:foregroundMark x1="33400" y1="91455" x2="33400" y2="91455"/>
                        <a14:foregroundMark x1="34100" y1="92273" x2="34100" y2="92273"/>
                        <a14:foregroundMark x1="34100" y1="92273" x2="34100" y2="92273"/>
                        <a14:foregroundMark x1="34800" y1="92455" x2="34800" y2="92455"/>
                        <a14:foregroundMark x1="34800" y1="92455" x2="34800" y2="92455"/>
                        <a14:foregroundMark x1="86200" y1="98364" x2="86200" y2="98364"/>
                        <a14:foregroundMark x1="71000" y1="79909" x2="71000" y2="79909"/>
                        <a14:foregroundMark x1="70150" y1="79182" x2="70150" y2="79182"/>
                        <a14:foregroundMark x1="70150" y1="79182" x2="70150" y2="79182"/>
                        <a14:foregroundMark x1="70400" y1="80182" x2="70400" y2="80182"/>
                        <a14:foregroundMark x1="70400" y1="80182" x2="70400" y2="80182"/>
                        <a14:foregroundMark x1="70400" y1="79727" x2="70400" y2="79727"/>
                        <a14:foregroundMark x1="70400" y1="79727" x2="70400" y2="79727"/>
                        <a14:foregroundMark x1="73250" y1="82000" x2="73250" y2="82000"/>
                        <a14:foregroundMark x1="73250" y1="82000" x2="73250" y2="82000"/>
                        <a14:foregroundMark x1="72400" y1="81182" x2="72400" y2="81182"/>
                        <a14:foregroundMark x1="72400" y1="81182" x2="72400" y2="81182"/>
                        <a14:foregroundMark x1="72400" y1="81182" x2="72400" y2="81182"/>
                        <a14:foregroundMark x1="70000" y1="79455" x2="79300" y2="86636"/>
                        <a14:foregroundMark x1="70300" y1="79182" x2="73250" y2="81455"/>
                        <a14:foregroundMark x1="70150" y1="78909" x2="75550" y2="82182"/>
                        <a14:foregroundMark x1="75550" y1="82182" x2="76200" y2="83545"/>
                        <a14:foregroundMark x1="65900" y1="14909" x2="66200" y2="23091"/>
                        <a14:foregroundMark x1="64800" y1="48182" x2="66100" y2="38000"/>
                        <a14:foregroundMark x1="66100" y1="38000" x2="66050" y2="37909"/>
                        <a14:foregroundMark x1="66050" y1="39455" x2="65650" y2="47455"/>
                        <a14:foregroundMark x1="61150" y1="48182" x2="66350" y2="44636"/>
                        <a14:backgroundMark x1="65400" y1="50909" x2="57150" y2="51818"/>
                        <a14:backgroundMark x1="57150" y1="51818" x2="48250" y2="50273"/>
                        <a14:backgroundMark x1="48250" y1="50273" x2="52000" y2="55091"/>
                        <a14:backgroundMark x1="52000" y1="55091" x2="56000" y2="54636"/>
                        <a14:backgroundMark x1="56000" y1="54636" x2="59800" y2="56636"/>
                        <a14:backgroundMark x1="59800" y1="56636" x2="63600" y2="69818"/>
                        <a14:backgroundMark x1="63600" y1="69818" x2="67800" y2="73727"/>
                        <a14:backgroundMark x1="67800" y1="73727" x2="73450" y2="73091"/>
                        <a14:backgroundMark x1="73450" y1="73091" x2="73800" y2="72727"/>
                        <a14:backgroundMark x1="58250" y1="60091" x2="54750" y2="56545"/>
                        <a14:backgroundMark x1="54750" y1="56545" x2="53000" y2="56273"/>
                        <a14:backgroundMark x1="53000" y1="58182" x2="45050" y2="56273"/>
                        <a14:backgroundMark x1="45050" y1="56273" x2="47050" y2="50091"/>
                        <a14:backgroundMark x1="47050" y1="50091" x2="49000" y2="49636"/>
                        <a14:backgroundMark x1="67150" y1="2000" x2="68000" y2="18818"/>
                        <a14:backgroundMark x1="64000" y1="50273" x2="67650" y2="50545"/>
                        <a14:backgroundMark x1="45150" y1="53727" x2="47600" y2="54000"/>
                        <a14:backgroundMark x1="29650" y1="50909" x2="33650" y2="51091"/>
                        <a14:backgroundMark x1="33650" y1="51091" x2="32250" y2="57818"/>
                        <a14:backgroundMark x1="32250" y1="57818" x2="29300" y2="58818"/>
                        <a14:backgroundMark x1="20750" y1="60727" x2="20650" y2="68909"/>
                        <a14:backgroundMark x1="20650" y1="68909" x2="20950" y2="70818"/>
                        <a14:backgroundMark x1="34350" y1="70182" x2="37800" y2="74364"/>
                        <a14:backgroundMark x1="37800" y1="74364" x2="40200" y2="80273"/>
                        <a14:backgroundMark x1="40200" y1="80273" x2="35900" y2="78818"/>
                        <a14:backgroundMark x1="35900" y1="78818" x2="32000" y2="80091"/>
                        <a14:backgroundMark x1="30811" y1="83503" x2="28800" y2="89273"/>
                        <a14:backgroundMark x1="32000" y1="80091" x2="31269" y2="82188"/>
                        <a14:backgroundMark x1="69050" y1="76545" x2="76700" y2="80727"/>
                        <a14:backgroundMark x1="76700" y1="80727" x2="86850" y2="93273"/>
                        <a14:backgroundMark x1="86850" y1="93273" x2="89300" y2="94636"/>
                        <a14:backgroundMark x1="27350" y1="68727" x2="22300" y2="69182"/>
                        <a14:backgroundMark x1="33650" y1="52182" x2="33650" y2="57273"/>
                        <a14:backgroundMark x1="33900" y1="51273" x2="34650" y2="56364"/>
                        <a14:backgroundMark x1="58600" y1="58182" x2="60350" y2="58636"/>
                        <a14:backgroundMark x1="66780" y1="15653" x2="69450" y2="14182"/>
                        <a14:backgroundMark x1="31350" y1="79273" x2="31350" y2="79273"/>
                        <a14:backgroundMark x1="30350" y1="78818" x2="30350" y2="78818"/>
                        <a14:backgroundMark x1="29850" y1="79273" x2="29850" y2="79273"/>
                        <a14:backgroundMark x1="28350" y1="86636" x2="29100" y2="85273"/>
                        <a14:backgroundMark x1="28350" y1="85727" x2="32500" y2="78000"/>
                        <a14:backgroundMark x1="32500" y1="78000" x2="35400" y2="77909"/>
                        <a14:backgroundMark x1="28600" y1="84818" x2="29350" y2="84364"/>
                        <a14:backgroundMark x1="28850" y1="84364" x2="32350" y2="78364"/>
                        <a14:backgroundMark x1="79800" y1="84818" x2="85850" y2="89818"/>
                        <a14:backgroundMark x1="66950" y1="39364" x2="67050" y2="27091"/>
                        <a14:backgroundMark x1="67050" y1="27091" x2="71450" y2="11364"/>
                        <a14:backgroundMark x1="26300" y1="3182" x2="27100" y2="5455"/>
                        <a14:backgroundMark x1="31350" y1="67364" x2="36700" y2="71000"/>
                        <a14:backgroundMark x1="36700" y1="71000" x2="37150" y2="72364"/>
                        <a14:backgroundMark x1="28100" y1="60455" x2="22050" y2="60000"/>
                        <a14:backgroundMark x1="18250" y1="62727" x2="18750" y2="64182"/>
                        <a14:backgroundMark x1="29600" y1="89364" x2="29600" y2="89364"/>
                        <a14:backgroundMark x1="29600" y1="88909" x2="34300" y2="94909"/>
                        <a14:backgroundMark x1="34300" y1="94909" x2="35150" y2="99909"/>
                        <a14:backgroundMark x1="28150" y1="81909" x2="28150" y2="81909"/>
                        <a14:backgroundMark x1="28150" y1="81909" x2="28150" y2="81909"/>
                        <a14:backgroundMark x1="28400" y1="82364" x2="28400" y2="82364"/>
                        <a14:backgroundMark x1="28400" y1="82364" x2="28400" y2="82364"/>
                        <a14:backgroundMark x1="28650" y1="84182" x2="29400" y2="78727"/>
                        <a14:backgroundMark x1="27400" y1="81909" x2="29900" y2="82364"/>
                        <a14:backgroundMark x1="27900" y1="80091" x2="29400" y2="79182"/>
                        <a14:backgroundMark x1="28400" y1="81455" x2="31700" y2="79182"/>
                        <a14:backgroundMark x1="28650" y1="85545" x2="29150" y2="83273"/>
                        <a14:backgroundMark x1="29150" y1="91091" x2="29150" y2="89727"/>
                        <a14:backgroundMark x1="31700" y1="94727" x2="28650" y2="94727"/>
                        <a14:backgroundMark x1="30400" y1="92000" x2="28150" y2="92909"/>
                        <a14:backgroundMark x1="29650" y1="97000" x2="34200" y2="94273"/>
                        <a14:backgroundMark x1="22700" y1="59727" x2="29850" y2="58727"/>
                        <a14:backgroundMark x1="19700" y1="67364" x2="19850" y2="66636"/>
                        <a14:backgroundMark x1="18850" y1="65364" x2="19600" y2="65636"/>
                        <a14:backgroundMark x1="19150" y1="65818" x2="20150" y2="66636"/>
                        <a14:backgroundMark x1="21150" y1="62273" x2="21250" y2="61000"/>
                        <a14:backgroundMark x1="21150" y1="66909" x2="23100" y2="67909"/>
                        <a14:backgroundMark x1="26500" y1="66909" x2="30400" y2="67091"/>
                        <a14:backgroundMark x1="29850" y1="66909" x2="32400" y2="66909"/>
                        <a14:backgroundMark x1="20850" y1="62545" x2="21400" y2="61727"/>
                        <a14:backgroundMark x1="54500" y1="55636" x2="59600" y2="57636"/>
                        <a14:backgroundMark x1="60150" y1="57636" x2="62250" y2="58455"/>
                        <a14:backgroundMark x1="50400" y1="52273" x2="56600" y2="53273"/>
                        <a14:backgroundMark x1="45650" y1="50455" x2="47450" y2="52545"/>
                        <a14:backgroundMark x1="46600" y1="55091" x2="54100" y2="57182"/>
                        <a14:backgroundMark x1="47350" y1="51727" x2="48900" y2="53273"/>
                        <a14:backgroundMark x1="66791" y1="41717" x2="67200" y2="39727"/>
                        <a14:backgroundMark x1="65200" y1="49455" x2="65613" y2="47448"/>
                        <a14:backgroundMark x1="67200" y1="39727" x2="67200" y2="39727"/>
                        <a14:backgroundMark x1="65200" y1="48909" x2="68450" y2="48182"/>
                        <a14:backgroundMark x1="66852" y1="47653" x2="67050" y2="47455"/>
                        <a14:backgroundMark x1="66050" y1="48455" x2="66475" y2="48030"/>
                        <a14:backgroundMark x1="66550" y1="46541" x2="67200" y2="46364"/>
                        <a14:backgroundMark x1="66704" y1="43444" x2="66900" y2="45636"/>
                        <a14:backgroundMark x1="66750" y1="30273" x2="67350" y2="34636"/>
                        <a14:backgroundMark x1="66970" y1="22998" x2="67350" y2="29727"/>
                        <a14:backgroundMark x1="67900" y1="2636" x2="68300" y2="7455"/>
                        <a14:backgroundMark x1="32550" y1="49727" x2="27600" y2="47182"/>
                        <a14:backgroundMark x1="28429" y1="2091" x2="28450" y2="273"/>
                        <a14:backgroundMark x1="28414" y1="3364" x2="28429" y2="2091"/>
                        <a14:backgroundMark x1="28389" y1="5455" x2="28414" y2="3364"/>
                        <a14:backgroundMark x1="28372" y1="6909" x2="28389" y2="5455"/>
                        <a14:backgroundMark x1="28336" y1="10000" x2="28372" y2="6909"/>
                        <a14:backgroundMark x1="28290" y1="13909" x2="28336" y2="10000"/>
                        <a14:backgroundMark x1="28275" y1="15182" x2="28290" y2="13909"/>
                        <a14:backgroundMark x1="28245" y1="17727" x2="28275" y2="15182"/>
                        <a14:backgroundMark x1="28215" y1="20273" x2="28245" y2="17727"/>
                        <a14:backgroundMark x1="28194" y1="22091" x2="28215" y2="20273"/>
                        <a14:backgroundMark x1="28126" y1="27909" x2="28194" y2="22091"/>
                        <a14:backgroundMark x1="28095" y1="30545" x2="28126" y2="27909"/>
                        <a14:backgroundMark x1="28060" y1="33545" x2="28095" y2="30545"/>
                        <a14:backgroundMark x1="28039" y1="35364" x2="28060" y2="33545"/>
                        <a14:backgroundMark x1="28009" y1="37909" x2="28039" y2="35364"/>
                        <a14:backgroundMark x1="27996" y1="39000" x2="28009" y2="37909"/>
                        <a14:backgroundMark x1="27976" y1="40727" x2="27996" y2="39000"/>
                        <a14:backgroundMark x1="27900" y1="47182" x2="27976" y2="40727"/>
                        <a14:backgroundMark x1="27537" y1="5455" x2="27900" y2="13909"/>
                        <a14:backgroundMark x1="27350" y1="1091" x2="27537" y2="5455"/>
                        <a14:backgroundMark x1="28330" y1="39000" x2="28450" y2="40636"/>
                        <a14:backgroundMark x1="28250" y1="37909" x2="28330" y2="39000"/>
                        <a14:backgroundMark x1="28065" y1="35364" x2="28250" y2="37909"/>
                        <a14:backgroundMark x1="27932" y1="33545" x2="28065" y2="35364"/>
                        <a14:backgroundMark x1="27713" y1="30545" x2="27932" y2="33545"/>
                        <a14:backgroundMark x1="27600" y1="29000" x2="27713" y2="30545"/>
                        <a14:backgroundMark x1="27971" y1="33545" x2="27750" y2="30273"/>
                        <a14:backgroundMark x1="28094" y1="35364" x2="27971" y2="33545"/>
                        <a14:backgroundMark x1="28265" y1="37909" x2="28094" y2="35364"/>
                        <a14:backgroundMark x1="28339" y1="39000" x2="28265" y2="37909"/>
                        <a14:backgroundMark x1="28450" y1="40636" x2="28339" y2="39000"/>
                        <a14:backgroundMark x1="27750" y1="30273" x2="28300" y2="33545"/>
                        <a14:backgroundMark x1="66583" y1="45880" x2="66750" y2="47455"/>
                        <a14:backgroundMark x1="67050" y1="36636" x2="67450" y2="36909"/>
                        <a14:backgroundMark x1="66900" y1="33364" x2="67450" y2="35636"/>
                        <a14:backgroundMark x1="31150" y1="96364" x2="34100" y2="97636"/>
                        <a14:backgroundMark x1="69450" y1="74818" x2="73250" y2="78182"/>
                        <a14:backgroundMark x1="85650" y1="89636" x2="88150" y2="99091"/>
                        <a14:backgroundMark x1="88150" y1="99091" x2="88150" y2="99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663" y="2404926"/>
            <a:ext cx="7218758" cy="39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34A39-6FE5-A80D-23E8-95A49924C098}"/>
              </a:ext>
            </a:extLst>
          </p:cNvPr>
          <p:cNvSpPr txBox="1"/>
          <p:nvPr/>
        </p:nvSpPr>
        <p:spPr>
          <a:xfrm>
            <a:off x="6005470" y="3573103"/>
            <a:ext cx="528899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Больше данных для получения изображения лучшего качества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Алгоритм обработки на основе данных сигнала, а не данных изображения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Нелинейная демодуляция в сильный сигнал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Гибкий алгоритм обработки данных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Более точный и более высокий </a:t>
            </a:r>
            <a:r>
              <a:rPr lang="ru-RU" sz="1100">
                <a:latin typeface="Commissioner Thin" pitchFamily="2" charset="0"/>
              </a:rPr>
              <a:t>расчет шага</a:t>
            </a:r>
            <a:endParaRPr lang="en-US" sz="1100" dirty="0">
              <a:latin typeface="Commissioner Thin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67F00E-1234-ED89-E24A-A3720517AC81}"/>
              </a:ext>
            </a:extLst>
          </p:cNvPr>
          <p:cNvSpPr/>
          <p:nvPr/>
        </p:nvSpPr>
        <p:spPr>
          <a:xfrm>
            <a:off x="6101216" y="2046084"/>
            <a:ext cx="5197510" cy="1241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#">
            <a:extLst>
              <a:ext uri="{FF2B5EF4-FFF2-40B4-BE49-F238E27FC236}">
                <a16:creationId xmlns:a16="http://schemas.microsoft.com/office/drawing/2014/main" id="{DE2966B7-E650-E0B3-0AB9-EAC59D65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62" y="2191440"/>
            <a:ext cx="4891300" cy="10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086BCE-A928-2230-EE44-E09967F3CE41}"/>
              </a:ext>
            </a:extLst>
          </p:cNvPr>
          <p:cNvSpPr txBox="1"/>
          <p:nvPr/>
        </p:nvSpPr>
        <p:spPr>
          <a:xfrm>
            <a:off x="5990236" y="1253644"/>
            <a:ext cx="50058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1" u="none" strike="noStrike" dirty="0">
                <a:effectLst/>
                <a:latin typeface="Commissioner Thin" pitchFamily="2" charset="0"/>
              </a:rPr>
              <a:t>Инновационная ультразвуковая </a:t>
            </a:r>
            <a:r>
              <a:rPr lang="en" sz="1100" b="1" u="none" strike="noStrike" dirty="0">
                <a:effectLst/>
                <a:latin typeface="Commissioner Thin" pitchFamily="2" charset="0"/>
              </a:rPr>
              <a:t>RF-</a:t>
            </a:r>
            <a:r>
              <a:rPr lang="ru-RU" sz="1100" b="1" u="none" strike="noStrike" dirty="0">
                <a:effectLst/>
                <a:latin typeface="Commissioner Thin" pitchFamily="2" charset="0"/>
              </a:rPr>
              <a:t>платформа </a:t>
            </a:r>
            <a:r>
              <a:rPr lang="en" sz="1100" b="1" u="none" strike="noStrike" dirty="0">
                <a:effectLst/>
                <a:latin typeface="Commissioner Thin" pitchFamily="2" charset="0"/>
              </a:rPr>
              <a:t>VINNO</a:t>
            </a:r>
            <a:br>
              <a:rPr lang="en" sz="1100" b="1" u="none" strike="noStrike" dirty="0">
                <a:effectLst/>
                <a:latin typeface="Commissioner Thin" pitchFamily="2" charset="0"/>
              </a:rPr>
            </a:br>
            <a:r>
              <a:rPr lang="ru-RU" sz="1100" u="none" strike="noStrike" dirty="0">
                <a:effectLst/>
                <a:latin typeface="Commissioner Thin" pitchFamily="2" charset="0"/>
              </a:rPr>
              <a:t>Платформа обработки данных радиочастотного сигнала для достижения лучшего разрешения и четкости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9EB79-7700-63C4-8791-05DE0F719A64}"/>
              </a:ext>
            </a:extLst>
          </p:cNvPr>
          <p:cNvSpPr txBox="1"/>
          <p:nvPr/>
        </p:nvSpPr>
        <p:spPr>
          <a:xfrm>
            <a:off x="5990236" y="358297"/>
            <a:ext cx="9742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Инновационная платформа,</a:t>
            </a:r>
            <a:br>
              <a:rPr lang="ru-RU" sz="2400" b="1" dirty="0">
                <a:latin typeface="Commissioner Thin" pitchFamily="2" charset="0"/>
              </a:rPr>
            </a:br>
            <a:r>
              <a:rPr lang="ru-RU" sz="2400" b="1" dirty="0">
                <a:latin typeface="Commissioner Thin" pitchFamily="2" charset="0"/>
              </a:rPr>
              <a:t>кристальная четкость изображений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34604-372D-C54C-ACCD-41F7D2E6480C}"/>
              </a:ext>
            </a:extLst>
          </p:cNvPr>
          <p:cNvSpPr txBox="1"/>
          <p:nvPr/>
        </p:nvSpPr>
        <p:spPr>
          <a:xfrm>
            <a:off x="6005470" y="4979130"/>
            <a:ext cx="5288991" cy="1626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00"/>
              </a:spcAft>
            </a:pPr>
            <a:r>
              <a:rPr lang="ru-RU" sz="1100" b="1" dirty="0">
                <a:latin typeface="Commissioner Thin" pitchFamily="2" charset="0"/>
              </a:rPr>
              <a:t>Передовые технологии визуализации</a:t>
            </a:r>
            <a:br>
              <a:rPr lang="en-US" sz="1100" dirty="0">
                <a:latin typeface="Commissioner Thin" pitchFamily="2" charset="0"/>
              </a:rPr>
            </a:br>
            <a:r>
              <a:rPr lang="ru-RU" sz="1100" dirty="0">
                <a:latin typeface="Commissioner Thin" pitchFamily="2" charset="0"/>
              </a:rPr>
              <a:t>Технологии </a:t>
            </a:r>
            <a:r>
              <a:rPr lang="en" sz="1100" dirty="0">
                <a:latin typeface="Commissioner Thin" pitchFamily="2" charset="0"/>
              </a:rPr>
              <a:t>VFusion/VSpeckle/VTissue/Pulse Inversion Harmonic (</a:t>
            </a:r>
            <a:r>
              <a:rPr lang="ru-RU" sz="1100" dirty="0">
                <a:latin typeface="Commissioner Thin" pitchFamily="2" charset="0"/>
              </a:rPr>
              <a:t>импульсная инверсная гармоника)</a:t>
            </a:r>
          </a:p>
          <a:p>
            <a:pPr algn="l">
              <a:spcAft>
                <a:spcPts val="700"/>
              </a:spcAft>
            </a:pPr>
            <a:r>
              <a:rPr lang="ru-RU" sz="1100" b="1" dirty="0">
                <a:latin typeface="Commissioner Thin" pitchFamily="2" charset="0"/>
              </a:rPr>
              <a:t>Возможность дополнительных кардиологических функций</a:t>
            </a:r>
            <a:br>
              <a:rPr lang="en-US" sz="1100" dirty="0">
                <a:latin typeface="Commissioner Thin" pitchFamily="2" charset="0"/>
              </a:rPr>
            </a:br>
            <a:r>
              <a:rPr lang="en" sz="1100" dirty="0">
                <a:latin typeface="Commissioner Thin" pitchFamily="2" charset="0"/>
              </a:rPr>
              <a:t>CW/TVI/TVM/Color M/AMA</a:t>
            </a:r>
          </a:p>
          <a:p>
            <a:pPr algn="l">
              <a:spcAft>
                <a:spcPts val="700"/>
              </a:spcAft>
            </a:pPr>
            <a:r>
              <a:rPr lang="ru-RU" sz="1100" b="1" dirty="0">
                <a:latin typeface="Commissioner Thin" pitchFamily="2" charset="0"/>
              </a:rPr>
              <a:t>Различные полезные инструменты</a:t>
            </a:r>
            <a:br>
              <a:rPr lang="en-US" sz="1100" dirty="0">
                <a:latin typeface="Commissioner Thin" pitchFamily="2" charset="0"/>
              </a:rPr>
            </a:br>
            <a:r>
              <a:rPr lang="ru-RU" sz="1100" dirty="0">
                <a:latin typeface="Commissioner Thin" pitchFamily="2" charset="0"/>
              </a:rPr>
              <a:t>Простое сравнение/РЧ-масштабирование/полноэкранный режим/Технология </a:t>
            </a:r>
            <a:r>
              <a:rPr lang="en" sz="1100" dirty="0">
                <a:latin typeface="Commissioner Thin" pitchFamily="2" charset="0"/>
              </a:rPr>
              <a:t>Tview/</a:t>
            </a:r>
            <a:r>
              <a:rPr lang="ru-RU" sz="1100" dirty="0">
                <a:latin typeface="Commissioner Thin" pitchFamily="2" charset="0"/>
              </a:rPr>
              <a:t>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21200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Стационарный УЗИ аппарат VINNO E20 купить по лучшей цене 690 000 руб. в  городе Москва | VINNO | VINNO E20">
            <a:extLst>
              <a:ext uri="{FF2B5EF4-FFF2-40B4-BE49-F238E27FC236}">
                <a16:creationId xmlns:a16="http://schemas.microsoft.com/office/drawing/2014/main" id="{4B116727-A399-FD45-8997-C03A2A756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 t="5435" r="21832"/>
          <a:stretch/>
        </p:blipFill>
        <p:spPr bwMode="auto">
          <a:xfrm>
            <a:off x="5230824" y="579119"/>
            <a:ext cx="3506941" cy="60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B8D71-DC80-7349-AEC3-5B53037C92DA}"/>
              </a:ext>
            </a:extLst>
          </p:cNvPr>
          <p:cNvSpPr txBox="1"/>
          <p:nvPr/>
        </p:nvSpPr>
        <p:spPr>
          <a:xfrm>
            <a:off x="4443649" y="1928525"/>
            <a:ext cx="1647589" cy="553998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10 дюймовая высокочувствительная сенсорная панель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20C29-CAA8-7248-AFF3-8E37FD0D5CCE}"/>
              </a:ext>
            </a:extLst>
          </p:cNvPr>
          <p:cNvSpPr txBox="1"/>
          <p:nvPr/>
        </p:nvSpPr>
        <p:spPr>
          <a:xfrm>
            <a:off x="4443649" y="857450"/>
            <a:ext cx="153494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19  дюймовый монитор высокого разрешения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86ED5-40EF-0548-B7AD-913D07CE4579}"/>
              </a:ext>
            </a:extLst>
          </p:cNvPr>
          <p:cNvSpPr txBox="1"/>
          <p:nvPr/>
        </p:nvSpPr>
        <p:spPr>
          <a:xfrm>
            <a:off x="4443648" y="4721409"/>
            <a:ext cx="1534949" cy="707886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Комплект универсальных колес для хорошей мобильности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1D663-D600-734A-BCBE-C8B3160EC351}"/>
              </a:ext>
            </a:extLst>
          </p:cNvPr>
          <p:cNvSpPr txBox="1"/>
          <p:nvPr/>
        </p:nvSpPr>
        <p:spPr>
          <a:xfrm>
            <a:off x="8385203" y="4016029"/>
            <a:ext cx="1534949" cy="246221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3 порта для датчиков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C8598-C5BD-034C-B946-041EF0A55F40}"/>
              </a:ext>
            </a:extLst>
          </p:cNvPr>
          <p:cNvSpPr txBox="1"/>
          <p:nvPr/>
        </p:nvSpPr>
        <p:spPr>
          <a:xfrm>
            <a:off x="4443649" y="3030377"/>
            <a:ext cx="1534949" cy="246221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ommissioner" pitchFamily="2" charset="0"/>
              </a:rPr>
              <a:t>DVD-</a:t>
            </a:r>
            <a:r>
              <a:rPr lang="ru-RU" sz="1000" dirty="0" err="1">
                <a:solidFill>
                  <a:schemeClr val="tx1"/>
                </a:solidFill>
                <a:latin typeface="Commissioner" pitchFamily="2" charset="0"/>
              </a:rPr>
              <a:t>рекодор</a:t>
            </a:r>
            <a:endParaRPr lang="ru-RU" sz="1000" dirty="0">
              <a:solidFill>
                <a:schemeClr val="tx1"/>
              </a:solidFill>
              <a:latin typeface="Commissioner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E7C69F7-A368-054D-ACD0-C4C7C4969B3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978598" y="1057505"/>
            <a:ext cx="270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43B6A4-7BCA-DD4D-A58D-4B4B6BD7DB91}"/>
              </a:ext>
            </a:extLst>
          </p:cNvPr>
          <p:cNvCxnSpPr>
            <a:cxnSpLocks/>
          </p:cNvCxnSpPr>
          <p:nvPr/>
        </p:nvCxnSpPr>
        <p:spPr>
          <a:xfrm>
            <a:off x="5869677" y="2196320"/>
            <a:ext cx="394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4EF0503-AA19-3248-8BA3-46DCA4575CD9}"/>
              </a:ext>
            </a:extLst>
          </p:cNvPr>
          <p:cNvCxnSpPr>
            <a:cxnSpLocks/>
          </p:cNvCxnSpPr>
          <p:nvPr/>
        </p:nvCxnSpPr>
        <p:spPr>
          <a:xfrm>
            <a:off x="5477132" y="3153488"/>
            <a:ext cx="7897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EF41451-ECB7-8B44-8A14-F9BB90F9014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924546" y="4139140"/>
            <a:ext cx="460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94D7765-14D7-6B41-AB43-CADE1693C44C}"/>
              </a:ext>
            </a:extLst>
          </p:cNvPr>
          <p:cNvSpPr txBox="1"/>
          <p:nvPr/>
        </p:nvSpPr>
        <p:spPr>
          <a:xfrm>
            <a:off x="8385203" y="2399134"/>
            <a:ext cx="153494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3 съемных держателя для датчиков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C5A70-B325-E04D-B620-19A803FEA252}"/>
              </a:ext>
            </a:extLst>
          </p:cNvPr>
          <p:cNvSpPr txBox="1"/>
          <p:nvPr/>
        </p:nvSpPr>
        <p:spPr>
          <a:xfrm>
            <a:off x="8385203" y="1630400"/>
            <a:ext cx="164758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Регулируемый угол наклона монитора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EA37762-C14F-2C47-8F64-8182328096B1}"/>
              </a:ext>
            </a:extLst>
          </p:cNvPr>
          <p:cNvCxnSpPr>
            <a:cxnSpLocks/>
          </p:cNvCxnSpPr>
          <p:nvPr/>
        </p:nvCxnSpPr>
        <p:spPr>
          <a:xfrm flipH="1">
            <a:off x="8109593" y="1845136"/>
            <a:ext cx="2756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4176809-35BE-324B-AFA3-BA969684013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924546" y="2599189"/>
            <a:ext cx="460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Рисунок 29" descr="Изображение выглядит как собака, млекопитающее, Порода собаки, далматинец&#10;&#10;Автоматически созданное описание">
            <a:extLst>
              <a:ext uri="{FF2B5EF4-FFF2-40B4-BE49-F238E27FC236}">
                <a16:creationId xmlns:a16="http://schemas.microsoft.com/office/drawing/2014/main" id="{94FA8C93-DB3E-8F4F-A26A-BEF8EB5F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638" y="3094857"/>
            <a:ext cx="2324227" cy="32771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869DAD-9BD5-EB50-CBA3-68E49BA8E167}"/>
              </a:ext>
            </a:extLst>
          </p:cNvPr>
          <p:cNvSpPr txBox="1"/>
          <p:nvPr/>
        </p:nvSpPr>
        <p:spPr>
          <a:xfrm>
            <a:off x="347632" y="293902"/>
            <a:ext cx="4996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Эргономичный дизайн</a:t>
            </a:r>
            <a:br>
              <a:rPr lang="en-US" sz="2400" b="1" dirty="0">
                <a:latin typeface="Commissioner Thin" pitchFamily="2" charset="0"/>
              </a:rPr>
            </a:br>
            <a:r>
              <a:rPr lang="ru-RU" sz="2400" b="1" dirty="0">
                <a:latin typeface="Commissioner Thin" pitchFamily="2" charset="0"/>
              </a:rPr>
              <a:t>и функциональность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19BDAAE0-C518-C3FA-6030-A45C30DBAA0E}"/>
              </a:ext>
            </a:extLst>
          </p:cNvPr>
          <p:cNvCxnSpPr>
            <a:cxnSpLocks/>
          </p:cNvCxnSpPr>
          <p:nvPr/>
        </p:nvCxnSpPr>
        <p:spPr>
          <a:xfrm flipH="1" flipV="1">
            <a:off x="5344160" y="5429295"/>
            <a:ext cx="264160" cy="2907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2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6D408-FEEB-CA42-AD38-062C4EE2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8" y="-180532"/>
            <a:ext cx="12195658" cy="7107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69FD7-C68F-E4C7-E41C-470D48B3D529}"/>
              </a:ext>
            </a:extLst>
          </p:cNvPr>
          <p:cNvSpPr txBox="1"/>
          <p:nvPr/>
        </p:nvSpPr>
        <p:spPr>
          <a:xfrm>
            <a:off x="8154616" y="2011691"/>
            <a:ext cx="3419138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Микроконвексный педиатрический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G4-9M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6" name="Picture 7" descr="#Педиатрический кардиодатчик G3-10P">
            <a:extLst>
              <a:ext uri="{FF2B5EF4-FFF2-40B4-BE49-F238E27FC236}">
                <a16:creationId xmlns:a16="http://schemas.microsoft.com/office/drawing/2014/main" id="{C51AD328-EB07-C3BF-19EF-1E6F47CCC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5174" b="34568"/>
          <a:stretch/>
        </p:blipFill>
        <p:spPr bwMode="auto">
          <a:xfrm>
            <a:off x="593011" y="1109445"/>
            <a:ext cx="2585621" cy="736403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25C68-B4CB-81FA-A657-5E7F54721165}"/>
              </a:ext>
            </a:extLst>
          </p:cNvPr>
          <p:cNvSpPr txBox="1"/>
          <p:nvPr/>
        </p:nvSpPr>
        <p:spPr>
          <a:xfrm>
            <a:off x="593013" y="1977391"/>
            <a:ext cx="2763232" cy="2899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Педиатрический кардиодатчик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G3-10P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0" name="Picture 13" descr="#Микроконвексный педиатрический датчик G4-9M">
            <a:extLst>
              <a:ext uri="{FF2B5EF4-FFF2-40B4-BE49-F238E27FC236}">
                <a16:creationId xmlns:a16="http://schemas.microsoft.com/office/drawing/2014/main" id="{4682D28A-54E6-4049-53E3-D0A5C6972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35500" r="6569" b="35737"/>
          <a:stretch/>
        </p:blipFill>
        <p:spPr bwMode="auto">
          <a:xfrm>
            <a:off x="8147963" y="1077560"/>
            <a:ext cx="265109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#Высокочастотный линейный датчик F4-12L">
            <a:extLst>
              <a:ext uri="{FF2B5EF4-FFF2-40B4-BE49-F238E27FC236}">
                <a16:creationId xmlns:a16="http://schemas.microsoft.com/office/drawing/2014/main" id="{2E07D22C-4D7E-B9F5-BE5A-8F0BEB6AF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35309" r="7079" b="35928"/>
          <a:stretch/>
        </p:blipFill>
        <p:spPr bwMode="auto">
          <a:xfrm>
            <a:off x="4372010" y="1109445"/>
            <a:ext cx="2665519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D0E8B6-291E-023D-0537-1974B858BCA9}"/>
              </a:ext>
            </a:extLst>
          </p:cNvPr>
          <p:cNvSpPr txBox="1"/>
          <p:nvPr/>
        </p:nvSpPr>
        <p:spPr>
          <a:xfrm>
            <a:off x="4378659" y="1991419"/>
            <a:ext cx="2848620" cy="2575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Высокочастотный 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F4-12L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3" name="Picture 17" descr="#Линейный датчик X6-16L">
            <a:extLst>
              <a:ext uri="{FF2B5EF4-FFF2-40B4-BE49-F238E27FC236}">
                <a16:creationId xmlns:a16="http://schemas.microsoft.com/office/drawing/2014/main" id="{E649E49D-6191-AA16-19CC-5F9C021ED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37116" r="4753" b="34121"/>
          <a:stretch/>
        </p:blipFill>
        <p:spPr bwMode="auto">
          <a:xfrm>
            <a:off x="4363242" y="2546425"/>
            <a:ext cx="2659296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5AAAC-09D2-C7AF-7BCC-BD3D4F0FB1B4}"/>
              </a:ext>
            </a:extLst>
          </p:cNvPr>
          <p:cNvSpPr txBox="1"/>
          <p:nvPr/>
        </p:nvSpPr>
        <p:spPr>
          <a:xfrm>
            <a:off x="4410110" y="3419337"/>
            <a:ext cx="2801753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X6-16L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6" name="Picture 19" descr="#Конвексный датчик F2-5CE">
            <a:extLst>
              <a:ext uri="{FF2B5EF4-FFF2-40B4-BE49-F238E27FC236}">
                <a16:creationId xmlns:a16="http://schemas.microsoft.com/office/drawing/2014/main" id="{9ACA5E9D-B7F3-F1EF-5A12-980DE7480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35822" r="11552" b="35414"/>
          <a:stretch/>
        </p:blipFill>
        <p:spPr bwMode="auto">
          <a:xfrm>
            <a:off x="593011" y="2501536"/>
            <a:ext cx="258562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31658A-46F7-8D20-9FE3-C2BFD80716F7}"/>
              </a:ext>
            </a:extLst>
          </p:cNvPr>
          <p:cNvSpPr txBox="1"/>
          <p:nvPr/>
        </p:nvSpPr>
        <p:spPr>
          <a:xfrm>
            <a:off x="593011" y="3389080"/>
            <a:ext cx="2763232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Конвексный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F2-5CE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21" name="Picture 23" descr="#Фазированный датчик G1-4P">
            <a:extLst>
              <a:ext uri="{FF2B5EF4-FFF2-40B4-BE49-F238E27FC236}">
                <a16:creationId xmlns:a16="http://schemas.microsoft.com/office/drawing/2014/main" id="{746C855F-175F-F8CA-6167-4538BF093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38561" r="12535" b="36267"/>
          <a:stretch/>
        </p:blipFill>
        <p:spPr bwMode="auto">
          <a:xfrm>
            <a:off x="8147963" y="2501536"/>
            <a:ext cx="2659296" cy="725500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0F0F92-00FA-4BE0-2ED4-73D7D13490A7}"/>
              </a:ext>
            </a:extLst>
          </p:cNvPr>
          <p:cNvSpPr txBox="1"/>
          <p:nvPr/>
        </p:nvSpPr>
        <p:spPr>
          <a:xfrm>
            <a:off x="8187749" y="3382400"/>
            <a:ext cx="2802185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Фазированный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G1-4P</a:t>
            </a:r>
            <a:endParaRPr lang="ru-RU" sz="1100" dirty="0">
              <a:latin typeface="Commissioner Thin Medium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E050B6-E3F2-C9F7-49EC-196B709EF23A}"/>
              </a:ext>
            </a:extLst>
          </p:cNvPr>
          <p:cNvSpPr txBox="1"/>
          <p:nvPr/>
        </p:nvSpPr>
        <p:spPr>
          <a:xfrm>
            <a:off x="522893" y="29867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Доступные датчики</a:t>
            </a:r>
          </a:p>
        </p:txBody>
      </p:sp>
      <p:pic>
        <p:nvPicPr>
          <p:cNvPr id="35" name="Picture 3" descr="#Линейный внутриполостной датчик G4-12LV">
            <a:extLst>
              <a:ext uri="{FF2B5EF4-FFF2-40B4-BE49-F238E27FC236}">
                <a16:creationId xmlns:a16="http://schemas.microsoft.com/office/drawing/2014/main" id="{C8B752E2-71C1-AAD0-14D4-7A32B1B2A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4400" r="13828" b="4694"/>
          <a:stretch/>
        </p:blipFill>
        <p:spPr bwMode="auto">
          <a:xfrm>
            <a:off x="4410110" y="3989997"/>
            <a:ext cx="2663823" cy="75674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8225A4B-11F9-FE6C-D30B-CE5F2575F182}"/>
              </a:ext>
            </a:extLst>
          </p:cNvPr>
          <p:cNvSpPr txBox="1"/>
          <p:nvPr/>
        </p:nvSpPr>
        <p:spPr>
          <a:xfrm>
            <a:off x="4449897" y="4861932"/>
            <a:ext cx="2946584" cy="2616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1100" b="1" u="none" strike="noStrike" dirty="0">
                <a:effectLst/>
                <a:latin typeface="Commissioner" pitchFamily="2" charset="0"/>
              </a:rPr>
              <a:t>Линейный внутриполостной датчик </a:t>
            </a:r>
            <a:r>
              <a:rPr lang="en" sz="1100" b="1" u="none" strike="noStrike" dirty="0">
                <a:effectLst/>
                <a:latin typeface="Commissioner" pitchFamily="2" charset="0"/>
              </a:rPr>
              <a:t>G4-12LV</a:t>
            </a:r>
            <a:endParaRPr lang="ru-RU" sz="1100" b="1" dirty="0">
              <a:latin typeface="Commissio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8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0857E172-8FAE-AA45-9710-560B7472A1BB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4927639"/>
          <a:ext cx="9893300" cy="14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7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Приложения </a:t>
                      </a: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мелких животных / Кардиология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лошадей / Гинекология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Кардиология лошадей / Ортопедия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4A091B4-2312-27BC-68D5-53774CFD4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-1" r="12262" b="-2363"/>
          <a:stretch/>
        </p:blipFill>
        <p:spPr bwMode="auto">
          <a:xfrm>
            <a:off x="4147484" y="2188042"/>
            <a:ext cx="1810551" cy="26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8651E-0BC6-DADE-9915-CF919C91E8C8}"/>
              </a:ext>
            </a:extLst>
          </p:cNvPr>
          <p:cNvSpPr txBox="1"/>
          <p:nvPr/>
        </p:nvSpPr>
        <p:spPr>
          <a:xfrm>
            <a:off x="469900" y="48832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Сравнение с другими моделями</a:t>
            </a:r>
          </a:p>
        </p:txBody>
      </p:sp>
      <p:pic>
        <p:nvPicPr>
          <p:cNvPr id="5" name="Рисунок 4" descr="Изображение выглядит как плита, Бытовая техника, устройство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A6A8F735-43B0-FC72-41F3-91B0860B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947" l="10000" r="90000">
                        <a14:foregroundMark x1="33684" y1="87237" x2="33553" y2="94342"/>
                        <a14:foregroundMark x1="33553" y1="94342" x2="39605" y2="90921"/>
                        <a14:foregroundMark x1="39605" y1="90921" x2="38421" y2="87368"/>
                        <a14:foregroundMark x1="34342" y1="93947" x2="34342" y2="93947"/>
                        <a14:foregroundMark x1="43421" y1="39868" x2="43421" y2="39868"/>
                        <a14:foregroundMark x1="41316" y1="42368" x2="41447" y2="35132"/>
                        <a14:foregroundMark x1="41447" y1="35132" x2="48289" y2="33421"/>
                        <a14:foregroundMark x1="48289" y1="33421" x2="56579" y2="34211"/>
                        <a14:foregroundMark x1="56579" y1="34211" x2="63553" y2="33158"/>
                        <a14:foregroundMark x1="63553" y1="33158" x2="63026" y2="41579"/>
                        <a14:foregroundMark x1="53947" y1="18684" x2="60921" y2="20789"/>
                        <a14:foregroundMark x1="60921" y1="20789" x2="53289" y2="16842"/>
                        <a14:foregroundMark x1="53289" y1="16842" x2="60132" y2="20921"/>
                        <a14:foregroundMark x1="60132" y1="20921" x2="59868" y2="21447"/>
                        <a14:foregroundMark x1="43289" y1="35395" x2="49079" y2="39342"/>
                        <a14:foregroundMark x1="49079" y1="39342" x2="45526" y2="42763"/>
                        <a14:foregroundMark x1="38026" y1="50263" x2="38026" y2="62500"/>
                      </a14:backgroundRemoval>
                    </a14:imgEffect>
                  </a14:imgLayer>
                </a14:imgProps>
              </a:ext>
            </a:extLst>
          </a:blip>
          <a:srcRect l="32266" r="28563"/>
          <a:stretch/>
        </p:blipFill>
        <p:spPr>
          <a:xfrm>
            <a:off x="6539152" y="2116864"/>
            <a:ext cx="1069254" cy="2729707"/>
          </a:xfrm>
          <a:prstGeom prst="rect">
            <a:avLst/>
          </a:prstGeom>
        </p:spPr>
      </p:pic>
      <p:pic>
        <p:nvPicPr>
          <p:cNvPr id="2054" name="Picture 6" descr="VINNO X2 - Active Scientific Sdn Bhd">
            <a:extLst>
              <a:ext uri="{FF2B5EF4-FFF2-40B4-BE49-F238E27FC236}">
                <a16:creationId xmlns:a16="http://schemas.microsoft.com/office/drawing/2014/main" id="{3D525E5B-BB40-C4F1-23D7-759A795F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68" y="2014450"/>
            <a:ext cx="1928332" cy="28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A7FE4CEF-A1B4-9921-436D-4E1E61A42F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49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9D696E-4BE6-FC91-EAE8-C6A97B314DAC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419432"/>
          <a:ext cx="9918700" cy="4833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Режимы сканирования</a:t>
                      </a:r>
                      <a:r>
                        <a:rPr lang="ru-RU" sz="1600" b="1" i="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</a:rPr>
                        <a:t>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" sz="1100" dirty="0"/>
                        <a:t>B, B/B, M, B/M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96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Цветовой допплер / Энергетический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Импульсно-волновой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Непрерывный допплер / тканевый допплер (TD) </a:t>
                      </a:r>
                      <a:endParaRPr lang="ru-RU" sz="1100" dirty="0">
                        <a:effectLst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B+CF одновременно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Дуплексный 2D/импульсно-волновой допплер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Триплекс 2D/цветной/импульсно-волновой допплер</a:t>
                      </a:r>
                      <a:endParaRPr lang="ru-RU" sz="1100" b="0" i="0" dirty="0">
                        <a:effectLst/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47553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Импульсно-волновой допплер с высок. частот.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повтор. импульсов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Трапецевидное сканирование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Эластография/анализ контрастного вещества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- / -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-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/ -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Полноэкранный режим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23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Модуль ЭКГ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669752"/>
                  </a:ext>
                </a:extLst>
              </a:tr>
            </a:tbl>
          </a:graphicData>
        </a:graphic>
      </p:graphicFrame>
      <p:pic>
        <p:nvPicPr>
          <p:cNvPr id="8" name="Google Shape;89;p9">
            <a:extLst>
              <a:ext uri="{FF2B5EF4-FFF2-40B4-BE49-F238E27FC236}">
                <a16:creationId xmlns:a16="http://schemas.microsoft.com/office/drawing/2014/main" id="{F4F894DE-9A07-77EB-0D14-0560C6307E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40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лекопитающее, кот, домашняя кошка, Мелкие и средние кошки&#10;&#10;Автоматически созданное описание">
            <a:extLst>
              <a:ext uri="{FF2B5EF4-FFF2-40B4-BE49-F238E27FC236}">
                <a16:creationId xmlns:a16="http://schemas.microsoft.com/office/drawing/2014/main" id="{83F2D455-8417-0940-8AA4-A4AC64831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344771"/>
            <a:ext cx="6552149" cy="3037114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D49FACA-3448-E4DF-F697-84DDE128E849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368632"/>
          <a:ext cx="9893300" cy="22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0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Оптимизация изображения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Усовершенствованый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Tissue Tracking /Speckle tracking)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Commissioner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Тканевая скоростная визуализация (TVI)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Автоматизированное измерение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оъема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 (TVM)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bg2"/>
                        </a:solidFill>
                        <a:latin typeface="Commissioner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Compare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TView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Needle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enhancement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Speckle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Tracking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mmissioner Thin" pitchFamily="2" charset="0"/>
                        </a:rPr>
                        <a:t>Опционально / -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</a:tbl>
          </a:graphicData>
        </a:graphic>
      </p:graphicFrame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43C27BDF-8ACC-7BED-DBD0-B38A065091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18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F9442133-935A-8EC6-B5AB-05AB0EDA63C6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368632"/>
          <a:ext cx="9906000" cy="560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3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Технические характеристики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монитор / сенсорный экран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21,5" LCD / 10“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21,5" LED / 13,3“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19" LCD / 10“ 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Регулируемый по высоте шарнирный рычаг/консоль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+/+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+/+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Размеры (В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Ш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Г в см)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136-159 x 61 x 88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132-164 x 59 x 89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132-159 x 54 x 86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Вес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90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Разъемы под датчики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4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3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USB-порты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5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4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Входы/выходы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дисковод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Внутренняя память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Экспорт изображения в JPEG/AVI/MPEG/DICOM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Рабочий список/хранение 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Датчики 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X4-12L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-1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Х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G4-9M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F4-12L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</a:tbl>
          </a:graphicData>
        </a:graphic>
      </p:graphicFrame>
      <p:pic>
        <p:nvPicPr>
          <p:cNvPr id="11" name="Google Shape;89;p9">
            <a:extLst>
              <a:ext uri="{FF2B5EF4-FFF2-40B4-BE49-F238E27FC236}">
                <a16:creationId xmlns:a16="http://schemas.microsoft.com/office/drawing/2014/main" id="{283B374C-E39A-D22C-3B76-A171A67E79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88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707</Words>
  <Application>Microsoft Office PowerPoint</Application>
  <PresentationFormat>Широкоэкранный</PresentationFormat>
  <Paragraphs>192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Commissioner</vt:lpstr>
      <vt:lpstr>Commissioner Thin</vt:lpstr>
      <vt:lpstr>Commissioner Thin Medium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evdokimova</dc:creator>
  <cp:lastModifiedBy>Дизайн</cp:lastModifiedBy>
  <cp:revision>20</cp:revision>
  <dcterms:created xsi:type="dcterms:W3CDTF">2023-07-13T05:08:58Z</dcterms:created>
  <dcterms:modified xsi:type="dcterms:W3CDTF">2023-07-19T13:46:28Z</dcterms:modified>
</cp:coreProperties>
</file>