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8" r:id="rId2"/>
    <p:sldId id="256" r:id="rId3"/>
    <p:sldId id="259" r:id="rId4"/>
    <p:sldId id="260" r:id="rId5"/>
    <p:sldId id="261" r:id="rId6"/>
    <p:sldId id="262" r:id="rId7"/>
    <p:sldId id="257"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B4FF"/>
    <a:srgbClr val="C81F1F"/>
    <a:srgbClr val="C00000"/>
    <a:srgbClr val="E8A3A3"/>
    <a:srgbClr val="E40012"/>
    <a:srgbClr val="E50012"/>
    <a:srgbClr val="E4CA95"/>
    <a:srgbClr val="E70012"/>
    <a:srgbClr val="DCC08B"/>
    <a:srgbClr val="B928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0" d="100"/>
          <a:sy n="100" d="100"/>
        </p:scale>
        <p:origin x="113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B560A1A-661F-4163-9AD3-A560D66BD9C0}"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7233D8-C9B0-43D5-B397-1C0C9872C540}"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95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560A1A-661F-4163-9AD3-A560D66BD9C0}"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7233D8-C9B0-43D5-B397-1C0C9872C540}" type="slidenum">
              <a:rPr lang="ru-RU" smtClean="0"/>
              <a:t>‹#›</a:t>
            </a:fld>
            <a:endParaRPr lang="ru-RU"/>
          </a:p>
        </p:txBody>
      </p:sp>
    </p:spTree>
    <p:extLst>
      <p:ext uri="{BB962C8B-B14F-4D97-AF65-F5344CB8AC3E}">
        <p14:creationId xmlns:p14="http://schemas.microsoft.com/office/powerpoint/2010/main" val="79057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560A1A-661F-4163-9AD3-A560D66BD9C0}"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7233D8-C9B0-43D5-B397-1C0C9872C540}" type="slidenum">
              <a:rPr lang="ru-RU" smtClean="0"/>
              <a:t>‹#›</a:t>
            </a:fld>
            <a:endParaRPr lang="ru-RU"/>
          </a:p>
        </p:txBody>
      </p:sp>
    </p:spTree>
    <p:extLst>
      <p:ext uri="{BB962C8B-B14F-4D97-AF65-F5344CB8AC3E}">
        <p14:creationId xmlns:p14="http://schemas.microsoft.com/office/powerpoint/2010/main" val="315092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560A1A-661F-4163-9AD3-A560D66BD9C0}"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7233D8-C9B0-43D5-B397-1C0C9872C540}" type="slidenum">
              <a:rPr lang="ru-RU" smtClean="0"/>
              <a:t>‹#›</a:t>
            </a:fld>
            <a:endParaRPr lang="ru-RU"/>
          </a:p>
        </p:txBody>
      </p:sp>
    </p:spTree>
    <p:extLst>
      <p:ext uri="{BB962C8B-B14F-4D97-AF65-F5344CB8AC3E}">
        <p14:creationId xmlns:p14="http://schemas.microsoft.com/office/powerpoint/2010/main" val="356794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560A1A-661F-4163-9AD3-A560D66BD9C0}"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7233D8-C9B0-43D5-B397-1C0C9872C540}"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06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560A1A-661F-4163-9AD3-A560D66BD9C0}" type="datetimeFigureOut">
              <a:rPr lang="ru-RU" smtClean="0"/>
              <a:t>28.01.2022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7233D8-C9B0-43D5-B397-1C0C9872C540}" type="slidenum">
              <a:rPr lang="ru-RU" smtClean="0"/>
              <a:t>‹#›</a:t>
            </a:fld>
            <a:endParaRPr lang="ru-RU"/>
          </a:p>
        </p:txBody>
      </p:sp>
    </p:spTree>
    <p:extLst>
      <p:ext uri="{BB962C8B-B14F-4D97-AF65-F5344CB8AC3E}">
        <p14:creationId xmlns:p14="http://schemas.microsoft.com/office/powerpoint/2010/main" val="379893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22960" y="2582334"/>
            <a:ext cx="370332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3440" y="2582334"/>
            <a:ext cx="370332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560A1A-661F-4163-9AD3-A560D66BD9C0}" type="datetimeFigureOut">
              <a:rPr lang="ru-RU" smtClean="0"/>
              <a:t>28.01.2022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57233D8-C9B0-43D5-B397-1C0C9872C540}" type="slidenum">
              <a:rPr lang="ru-RU" smtClean="0"/>
              <a:t>‹#›</a:t>
            </a:fld>
            <a:endParaRPr lang="ru-RU"/>
          </a:p>
        </p:txBody>
      </p:sp>
    </p:spTree>
    <p:extLst>
      <p:ext uri="{BB962C8B-B14F-4D97-AF65-F5344CB8AC3E}">
        <p14:creationId xmlns:p14="http://schemas.microsoft.com/office/powerpoint/2010/main" val="226084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560A1A-661F-4163-9AD3-A560D66BD9C0}" type="datetimeFigureOut">
              <a:rPr lang="ru-RU" smtClean="0"/>
              <a:t>28.01.2022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57233D8-C9B0-43D5-B397-1C0C9872C540}" type="slidenum">
              <a:rPr lang="ru-RU" smtClean="0"/>
              <a:t>‹#›</a:t>
            </a:fld>
            <a:endParaRPr lang="ru-RU"/>
          </a:p>
        </p:txBody>
      </p:sp>
    </p:spTree>
    <p:extLst>
      <p:ext uri="{BB962C8B-B14F-4D97-AF65-F5344CB8AC3E}">
        <p14:creationId xmlns:p14="http://schemas.microsoft.com/office/powerpoint/2010/main" val="392193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560A1A-661F-4163-9AD3-A560D66BD9C0}" type="datetimeFigureOut">
              <a:rPr lang="ru-RU" smtClean="0"/>
              <a:t>28.01.2022</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557233D8-C9B0-43D5-B397-1C0C9872C540}" type="slidenum">
              <a:rPr lang="ru-RU" smtClean="0"/>
              <a:t>‹#›</a:t>
            </a:fld>
            <a:endParaRPr lang="ru-RU"/>
          </a:p>
        </p:txBody>
      </p:sp>
    </p:spTree>
    <p:extLst>
      <p:ext uri="{BB962C8B-B14F-4D97-AF65-F5344CB8AC3E}">
        <p14:creationId xmlns:p14="http://schemas.microsoft.com/office/powerpoint/2010/main" val="124611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B560A1A-661F-4163-9AD3-A560D66BD9C0}" type="datetimeFigureOut">
              <a:rPr lang="ru-RU" smtClean="0"/>
              <a:t>28.01.2022</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7233D8-C9B0-43D5-B397-1C0C9872C540}" type="slidenum">
              <a:rPr lang="ru-RU" smtClean="0"/>
              <a:t>‹#›</a:t>
            </a:fld>
            <a:endParaRPr lang="ru-RU"/>
          </a:p>
        </p:txBody>
      </p:sp>
    </p:spTree>
    <p:extLst>
      <p:ext uri="{BB962C8B-B14F-4D97-AF65-F5344CB8AC3E}">
        <p14:creationId xmlns:p14="http://schemas.microsoft.com/office/powerpoint/2010/main" val="138584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560A1A-661F-4163-9AD3-A560D66BD9C0}" type="datetimeFigureOut">
              <a:rPr lang="ru-RU" smtClean="0"/>
              <a:t>28.01.2022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7233D8-C9B0-43D5-B397-1C0C9872C540}" type="slidenum">
              <a:rPr lang="ru-RU" smtClean="0"/>
              <a:t>‹#›</a:t>
            </a:fld>
            <a:endParaRPr lang="ru-RU"/>
          </a:p>
        </p:txBody>
      </p:sp>
    </p:spTree>
    <p:extLst>
      <p:ext uri="{BB962C8B-B14F-4D97-AF65-F5344CB8AC3E}">
        <p14:creationId xmlns:p14="http://schemas.microsoft.com/office/powerpoint/2010/main" val="1224576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B560A1A-661F-4163-9AD3-A560D66BD9C0}" type="datetimeFigureOut">
              <a:rPr lang="ru-RU" smtClean="0"/>
              <a:t>28.01.2022</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57233D8-C9B0-43D5-B397-1C0C9872C540}" type="slidenum">
              <a:rPr lang="ru-RU" smtClean="0"/>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30186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ttps/ooobalf.ru/"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https/kehuatech.r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2" descr="ooobalf.ru">
            <a:hlinkClick r:id="rId3"/>
            <a:extLst>
              <a:ext uri="{FF2B5EF4-FFF2-40B4-BE49-F238E27FC236}">
                <a16:creationId xmlns:a16="http://schemas.microsoft.com/office/drawing/2014/main" id="{97019AF6-72AC-4FD0-9196-F0BE6D8C1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736" y="726327"/>
            <a:ext cx="3156528" cy="9680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hlinkClick r:id="rId5"/>
            <a:extLst>
              <a:ext uri="{FF2B5EF4-FFF2-40B4-BE49-F238E27FC236}">
                <a16:creationId xmlns:a16="http://schemas.microsoft.com/office/drawing/2014/main" id="{133B74A8-8C48-48D3-8C90-3A61E11FD5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246" y="4446498"/>
            <a:ext cx="3038452" cy="9680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CDD09F9-6C9E-46CE-BC25-E679ACCF0D1B}"/>
              </a:ext>
            </a:extLst>
          </p:cNvPr>
          <p:cNvSpPr txBox="1"/>
          <p:nvPr/>
        </p:nvSpPr>
        <p:spPr>
          <a:xfrm>
            <a:off x="145473" y="6485386"/>
            <a:ext cx="9144000" cy="276999"/>
          </a:xfrm>
          <a:prstGeom prst="rect">
            <a:avLst/>
          </a:prstGeom>
          <a:noFill/>
        </p:spPr>
        <p:txBody>
          <a:bodyPr wrap="square">
            <a:spAutoFit/>
          </a:bodyPr>
          <a:lstStyle/>
          <a:p>
            <a:r>
              <a:rPr lang="ru-RU" sz="1200" dirty="0">
                <a:ln w="0"/>
                <a:gradFill>
                  <a:gsLst>
                    <a:gs pos="21000">
                      <a:srgbClr val="53575C"/>
                    </a:gs>
                    <a:gs pos="88000">
                      <a:srgbClr val="C5C7CA"/>
                    </a:gs>
                  </a:gsLst>
                  <a:lin ang="5400000"/>
                </a:gradFill>
                <a:effectLst>
                  <a:outerShdw blurRad="50800" dist="38100" dir="13500000" algn="br" rotWithShape="0">
                    <a:prstClr val="black">
                      <a:alpha val="40000"/>
                    </a:prstClr>
                  </a:outerShdw>
                </a:effectLst>
                <a:latin typeface="Bookman Old Style" panose="02050604050505020204" pitchFamily="18" charset="0"/>
              </a:rPr>
              <a:t>Адрес: 125167, Россия, Москва, Авиационный переулок, д. 5</a:t>
            </a:r>
            <a:r>
              <a:rPr lang="en-US" sz="1200" dirty="0">
                <a:ln w="0"/>
                <a:gradFill>
                  <a:gsLst>
                    <a:gs pos="21000">
                      <a:srgbClr val="53575C"/>
                    </a:gs>
                    <a:gs pos="88000">
                      <a:srgbClr val="C5C7CA"/>
                    </a:gs>
                  </a:gsLst>
                  <a:lin ang="5400000"/>
                </a:gradFill>
                <a:effectLst>
                  <a:outerShdw blurRad="50800" dist="38100" dir="13500000" algn="br" rotWithShape="0">
                    <a:prstClr val="black">
                      <a:alpha val="40000"/>
                    </a:prstClr>
                  </a:outerShdw>
                </a:effectLst>
                <a:latin typeface="Bookman Old Style" panose="02050604050505020204" pitchFamily="18" charset="0"/>
              </a:rPr>
              <a:t>/</a:t>
            </a:r>
            <a:r>
              <a:rPr lang="ru-RU" sz="1200" dirty="0">
                <a:ln w="0"/>
                <a:gradFill>
                  <a:gsLst>
                    <a:gs pos="21000">
                      <a:srgbClr val="53575C"/>
                    </a:gs>
                    <a:gs pos="88000">
                      <a:srgbClr val="C5C7CA"/>
                    </a:gs>
                  </a:gsLst>
                  <a:lin ang="5400000"/>
                </a:gradFill>
                <a:effectLst>
                  <a:outerShdw blurRad="50800" dist="38100" dir="13500000" algn="br" rotWithShape="0">
                    <a:prstClr val="black">
                      <a:alpha val="40000"/>
                    </a:prstClr>
                  </a:outerShdw>
                </a:effectLst>
                <a:latin typeface="Bookman Old Style" panose="02050604050505020204" pitchFamily="18" charset="0"/>
              </a:rPr>
              <a:t>Тел.</a:t>
            </a:r>
            <a:r>
              <a:rPr lang="en-US" sz="1200" dirty="0">
                <a:ln w="0"/>
                <a:gradFill>
                  <a:gsLst>
                    <a:gs pos="21000">
                      <a:srgbClr val="53575C"/>
                    </a:gs>
                    <a:gs pos="88000">
                      <a:srgbClr val="C5C7CA"/>
                    </a:gs>
                  </a:gsLst>
                  <a:lin ang="5400000"/>
                </a:gradFill>
                <a:effectLst>
                  <a:outerShdw blurRad="50800" dist="38100" dir="13500000" algn="br" rotWithShape="0">
                    <a:prstClr val="black">
                      <a:alpha val="40000"/>
                    </a:prstClr>
                  </a:outerShdw>
                </a:effectLst>
                <a:latin typeface="Bookman Old Style" panose="02050604050505020204" pitchFamily="18" charset="0"/>
              </a:rPr>
              <a:t>8(916)-374-44-40/</a:t>
            </a:r>
            <a:r>
              <a:rPr lang="ru-RU" sz="1200" dirty="0">
                <a:ln w="0"/>
                <a:gradFill>
                  <a:gsLst>
                    <a:gs pos="21000">
                      <a:srgbClr val="53575C"/>
                    </a:gs>
                    <a:gs pos="88000">
                      <a:srgbClr val="C5C7CA"/>
                    </a:gs>
                  </a:gsLst>
                  <a:lin ang="5400000"/>
                </a:gradFill>
                <a:effectLst>
                  <a:outerShdw blurRad="50800" dist="38100" dir="13500000" algn="br" rotWithShape="0">
                    <a:prstClr val="black">
                      <a:alpha val="40000"/>
                    </a:prstClr>
                  </a:outerShdw>
                </a:effectLst>
                <a:latin typeface="Bookman Old Style" panose="02050604050505020204" pitchFamily="18" charset="0"/>
              </a:rPr>
              <a:t>Конт. лицо: Ровский Марк</a:t>
            </a:r>
          </a:p>
        </p:txBody>
      </p:sp>
      <p:sp>
        <p:nvSpPr>
          <p:cNvPr id="8" name="TextBox 7">
            <a:extLst>
              <a:ext uri="{FF2B5EF4-FFF2-40B4-BE49-F238E27FC236}">
                <a16:creationId xmlns:a16="http://schemas.microsoft.com/office/drawing/2014/main" id="{88E51E1A-57A8-413C-979D-214B560320FA}"/>
              </a:ext>
            </a:extLst>
          </p:cNvPr>
          <p:cNvSpPr txBox="1"/>
          <p:nvPr/>
        </p:nvSpPr>
        <p:spPr>
          <a:xfrm>
            <a:off x="3759039" y="2540964"/>
            <a:ext cx="1916867" cy="401457"/>
          </a:xfrm>
          <a:prstGeom prst="rect">
            <a:avLst/>
          </a:prstGeom>
          <a:noFill/>
        </p:spPr>
        <p:txBody>
          <a:bodyPr wrap="square" rtlCol="0">
            <a:spAutoFit/>
          </a:bodyPr>
          <a:lstStyle/>
          <a:p>
            <a:pPr>
              <a:lnSpc>
                <a:spcPts val="1100"/>
              </a:lnSpc>
            </a:pPr>
            <a:r>
              <a:rPr lang="en-US" dirty="0">
                <a:solidFill>
                  <a:srgbClr val="C00000"/>
                </a:solidFill>
                <a:latin typeface="BankGothic Lt BT" panose="020B0607020203060204" pitchFamily="34" charset="0"/>
                <a:cs typeface="Adobe Devanagari" panose="02040503050201020203" pitchFamily="18" charset="0"/>
              </a:rPr>
              <a:t>in association            </a:t>
            </a:r>
            <a:r>
              <a:rPr lang="en-US" dirty="0">
                <a:solidFill>
                  <a:srgbClr val="E4CA95"/>
                </a:solidFill>
                <a:latin typeface="BankGothic Lt BT" panose="020B0607020203060204" pitchFamily="34" charset="0"/>
                <a:cs typeface="Adobe Devanagari" panose="02040503050201020203" pitchFamily="18" charset="0"/>
              </a:rPr>
              <a:t>do</a:t>
            </a:r>
            <a:r>
              <a:rPr lang="en-US" dirty="0">
                <a:solidFill>
                  <a:schemeClr val="bg1"/>
                </a:solidFill>
                <a:latin typeface="BankGothic Lt BT" panose="020B0607020203060204" pitchFamily="34" charset="0"/>
                <a:cs typeface="Adobe Devanagari" panose="02040503050201020203" pitchFamily="18" charset="0"/>
              </a:rPr>
              <a:t>   </a:t>
            </a:r>
            <a:r>
              <a:rPr lang="en-US" dirty="0">
                <a:solidFill>
                  <a:srgbClr val="C00000"/>
                </a:solidFill>
                <a:latin typeface="BankGothic Lt BT" panose="020B0607020203060204" pitchFamily="34" charset="0"/>
                <a:cs typeface="Adobe Devanagari" panose="02040503050201020203" pitchFamily="18" charset="0"/>
              </a:rPr>
              <a:t>with </a:t>
            </a:r>
            <a:endParaRPr lang="ru-RU" dirty="0">
              <a:solidFill>
                <a:srgbClr val="C00000"/>
              </a:solidFill>
              <a:cs typeface="Adobe Devanagari" panose="02040503050201020203" pitchFamily="18" charset="0"/>
            </a:endParaRPr>
          </a:p>
        </p:txBody>
      </p:sp>
    </p:spTree>
    <p:extLst>
      <p:ext uri="{BB962C8B-B14F-4D97-AF65-F5344CB8AC3E}">
        <p14:creationId xmlns:p14="http://schemas.microsoft.com/office/powerpoint/2010/main" val="17910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Прямая соединительная линия 2">
            <a:extLst>
              <a:ext uri="{FF2B5EF4-FFF2-40B4-BE49-F238E27FC236}">
                <a16:creationId xmlns:a16="http://schemas.microsoft.com/office/drawing/2014/main" id="{B7F4B360-01F6-49CF-9CBC-FFB93F1CDC61}"/>
              </a:ext>
            </a:extLst>
          </p:cNvPr>
          <p:cNvCxnSpPr>
            <a:cxnSpLocks/>
          </p:cNvCxnSpPr>
          <p:nvPr/>
        </p:nvCxnSpPr>
        <p:spPr>
          <a:xfrm>
            <a:off x="879026" y="4341539"/>
            <a:ext cx="7243493"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6" name="Рисунок 15">
            <a:extLst>
              <a:ext uri="{FF2B5EF4-FFF2-40B4-BE49-F238E27FC236}">
                <a16:creationId xmlns:a16="http://schemas.microsoft.com/office/drawing/2014/main" id="{FEDD811E-47CF-498C-BECF-698B830EE09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2222" b="70778" l="67813" r="81000">
                        <a14:foregroundMark x1="72375" y1="42000" x2="71750" y2="40556"/>
                        <a14:foregroundMark x1="76438" y1="40889" x2="76500" y2="37111"/>
                        <a14:foregroundMark x1="77563" y1="41333" x2="77563" y2="39333"/>
                        <a14:foregroundMark x1="79563" y1="45778" x2="79125" y2="47778"/>
                        <a14:foregroundMark x1="70375" y1="53778" x2="70000" y2="51000"/>
                        <a14:foregroundMark x1="76063" y1="58333" x2="77688" y2="55889"/>
                        <a14:foregroundMark x1="76875" y1="55333" x2="77563" y2="53444"/>
                        <a14:foregroundMark x1="71625" y1="34000" x2="70750" y2="36000"/>
                        <a14:foregroundMark x1="70750" y1="34222" x2="70625" y2="37000"/>
                        <a14:foregroundMark x1="71688" y1="28556" x2="72750" y2="26556"/>
                        <a14:foregroundMark x1="71375" y1="27111" x2="76063" y2="27111"/>
                        <a14:foregroundMark x1="76375" y1="27667" x2="76438" y2="35333"/>
                        <a14:foregroundMark x1="76250" y1="27333" x2="76438" y2="27333"/>
                        <a14:foregroundMark x1="75750" y1="34778" x2="75875" y2="36333"/>
                      </a14:backgroundRemoval>
                    </a14:imgEffect>
                  </a14:imgLayer>
                </a14:imgProps>
              </a:ext>
            </a:extLst>
          </a:blip>
          <a:srcRect l="68267" t="26212" r="18949" b="29091"/>
          <a:stretch/>
        </p:blipFill>
        <p:spPr>
          <a:xfrm>
            <a:off x="3771900" y="3103090"/>
            <a:ext cx="1600200" cy="3147059"/>
          </a:xfrm>
          <a:prstGeom prst="rect">
            <a:avLst/>
          </a:prstGeom>
          <a:ln>
            <a:noFill/>
          </a:ln>
          <a:effectLst/>
        </p:spPr>
      </p:pic>
      <p:pic>
        <p:nvPicPr>
          <p:cNvPr id="13" name="Рисунок 12">
            <a:extLst>
              <a:ext uri="{FF2B5EF4-FFF2-40B4-BE49-F238E27FC236}">
                <a16:creationId xmlns:a16="http://schemas.microsoft.com/office/drawing/2014/main" id="{9160FF0C-4A19-43F7-987A-5ED5445736B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556" b="77000" l="31750" r="68438"/>
                    </a14:imgEffect>
                  </a14:imgLayer>
                </a14:imgProps>
              </a:ext>
            </a:extLst>
          </a:blip>
          <a:srcRect l="31707" t="19805" r="31485" b="22583"/>
          <a:stretch/>
        </p:blipFill>
        <p:spPr>
          <a:xfrm>
            <a:off x="5615292" y="-44505"/>
            <a:ext cx="2649682" cy="2332872"/>
          </a:xfrm>
          <a:prstGeom prst="rect">
            <a:avLst/>
          </a:prstGeom>
          <a:ln>
            <a:noFill/>
          </a:ln>
          <a:effectLst/>
        </p:spPr>
      </p:pic>
      <p:pic>
        <p:nvPicPr>
          <p:cNvPr id="20" name="Рисунок 19">
            <a:extLst>
              <a:ext uri="{FF2B5EF4-FFF2-40B4-BE49-F238E27FC236}">
                <a16:creationId xmlns:a16="http://schemas.microsoft.com/office/drawing/2014/main" id="{7D0A9F45-D178-4928-9DFC-E74A44CD7DBE}"/>
              </a:ext>
            </a:extLst>
          </p:cNvPr>
          <p:cNvPicPr>
            <a:picLocks noChangeAspect="1"/>
          </p:cNvPicPr>
          <p:nvPr/>
        </p:nvPicPr>
        <p:blipFill rotWithShape="1">
          <a:blip r:embed="rId6"/>
          <a:srcRect l="27955" t="18306" r="32159" b="23030"/>
          <a:stretch/>
        </p:blipFill>
        <p:spPr>
          <a:xfrm>
            <a:off x="6635909" y="2088447"/>
            <a:ext cx="1168860" cy="967018"/>
          </a:xfrm>
          <a:prstGeom prst="rect">
            <a:avLst/>
          </a:prstGeom>
          <a:ln>
            <a:noFill/>
          </a:ln>
          <a:effectLst/>
        </p:spPr>
      </p:pic>
      <p:sp>
        <p:nvSpPr>
          <p:cNvPr id="37" name="TextBox 36">
            <a:extLst>
              <a:ext uri="{FF2B5EF4-FFF2-40B4-BE49-F238E27FC236}">
                <a16:creationId xmlns:a16="http://schemas.microsoft.com/office/drawing/2014/main" id="{F363039C-F60B-4765-AA4B-DE61A0D2F9EE}"/>
              </a:ext>
            </a:extLst>
          </p:cNvPr>
          <p:cNvSpPr txBox="1"/>
          <p:nvPr/>
        </p:nvSpPr>
        <p:spPr>
          <a:xfrm>
            <a:off x="411093" y="153317"/>
            <a:ext cx="5567082" cy="1754326"/>
          </a:xfrm>
          <a:prstGeom prst="rect">
            <a:avLst/>
          </a:prstGeom>
          <a:noFill/>
        </p:spPr>
        <p:txBody>
          <a:bodyPr wrap="square">
            <a:spAutoFit/>
          </a:bodyPr>
          <a:lstStyle/>
          <a:p>
            <a:pPr marL="285750" indent="-285750">
              <a:buFont typeface="Arial" panose="020B0604020202020204" pitchFamily="34" charset="0"/>
              <a:buChar char="•"/>
            </a:pPr>
            <a:r>
              <a:rPr lang="ru-RU" sz="1800" dirty="0">
                <a:solidFill>
                  <a:srgbClr val="C00000"/>
                </a:solidFill>
                <a:cs typeface="Adobe Devanagari" panose="02040503050201020203" pitchFamily="18" charset="0"/>
              </a:rPr>
              <a:t>Выгода и важность использования </a:t>
            </a:r>
          </a:p>
          <a:p>
            <a:r>
              <a:rPr lang="ru-RU" sz="1800" dirty="0">
                <a:solidFill>
                  <a:srgbClr val="C00000"/>
                </a:solidFill>
                <a:cs typeface="Adobe Devanagari" panose="02040503050201020203" pitchFamily="18" charset="0"/>
              </a:rPr>
              <a:t>резервного электроснабжения</a:t>
            </a:r>
          </a:p>
          <a:p>
            <a:pPr marL="285750" indent="-285750">
              <a:buFont typeface="Arial" panose="020B0604020202020204" pitchFamily="34" charset="0"/>
              <a:buChar char="•"/>
            </a:pPr>
            <a:r>
              <a:rPr lang="ru-RU" sz="1800" dirty="0">
                <a:solidFill>
                  <a:srgbClr val="C00000"/>
                </a:solidFill>
                <a:cs typeface="Adobe Devanagari" panose="02040503050201020203" pitchFamily="18" charset="0"/>
              </a:rPr>
              <a:t>Случаи аварий медицинского оборудования</a:t>
            </a:r>
          </a:p>
          <a:p>
            <a:pPr marL="285750" indent="-285750">
              <a:buFont typeface="Arial" panose="020B0604020202020204" pitchFamily="34" charset="0"/>
              <a:buChar char="•"/>
            </a:pPr>
            <a:r>
              <a:rPr lang="ru-RU" dirty="0">
                <a:solidFill>
                  <a:srgbClr val="C00000"/>
                </a:solidFill>
                <a:cs typeface="Adobe Devanagari" panose="02040503050201020203" pitchFamily="18" charset="0"/>
              </a:rPr>
              <a:t>Решение проблемы аварий</a:t>
            </a:r>
          </a:p>
          <a:p>
            <a:pPr marL="285750" indent="-285750">
              <a:buFont typeface="Arial" panose="020B0604020202020204" pitchFamily="34" charset="0"/>
              <a:buChar char="•"/>
            </a:pPr>
            <a:r>
              <a:rPr lang="ru-RU" sz="1800" dirty="0">
                <a:solidFill>
                  <a:srgbClr val="C00000"/>
                </a:solidFill>
                <a:cs typeface="Adobe Devanagari" panose="02040503050201020203" pitchFamily="18" charset="0"/>
              </a:rPr>
              <a:t>Совместимость мед</a:t>
            </a:r>
            <a:r>
              <a:rPr lang="ru-RU" dirty="0">
                <a:solidFill>
                  <a:srgbClr val="C00000"/>
                </a:solidFill>
                <a:cs typeface="Adobe Devanagari" panose="02040503050201020203" pitchFamily="18" charset="0"/>
              </a:rPr>
              <a:t>о</a:t>
            </a:r>
            <a:r>
              <a:rPr lang="ru-RU" sz="1800" dirty="0">
                <a:solidFill>
                  <a:srgbClr val="C00000"/>
                </a:solidFill>
                <a:cs typeface="Adobe Devanagari" panose="02040503050201020203" pitchFamily="18" charset="0"/>
              </a:rPr>
              <a:t>борудования</a:t>
            </a:r>
          </a:p>
          <a:p>
            <a:r>
              <a:rPr lang="ru-RU" sz="1800" dirty="0">
                <a:solidFill>
                  <a:srgbClr val="C00000"/>
                </a:solidFill>
                <a:cs typeface="Adobe Devanagari" panose="02040503050201020203" pitchFamily="18" charset="0"/>
              </a:rPr>
              <a:t>и ИБП. Как подобрать ИБП.</a:t>
            </a:r>
          </a:p>
        </p:txBody>
      </p:sp>
      <p:pic>
        <p:nvPicPr>
          <p:cNvPr id="1038" name="Picture 14" descr="Консоль медицинская настенная кр-01 вертикальная">
            <a:extLst>
              <a:ext uri="{FF2B5EF4-FFF2-40B4-BE49-F238E27FC236}">
                <a16:creationId xmlns:a16="http://schemas.microsoft.com/office/drawing/2014/main" id="{FF2C09D5-57B4-46B3-83D9-F8586213959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330" t="2599" r="28353" b="3646"/>
          <a:stretch/>
        </p:blipFill>
        <p:spPr bwMode="auto">
          <a:xfrm>
            <a:off x="7951244" y="1373024"/>
            <a:ext cx="1115179" cy="4930002"/>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C602082-9DCE-49BB-A1F1-80D531B73802}"/>
              </a:ext>
            </a:extLst>
          </p:cNvPr>
          <p:cNvSpPr txBox="1"/>
          <p:nvPr/>
        </p:nvSpPr>
        <p:spPr>
          <a:xfrm>
            <a:off x="145473" y="6485386"/>
            <a:ext cx="9144000" cy="276999"/>
          </a:xfrm>
          <a:prstGeom prst="rect">
            <a:avLst/>
          </a:prstGeom>
          <a:noFill/>
        </p:spPr>
        <p:txBody>
          <a:bodyPr wrap="square">
            <a:spAutoFit/>
          </a:bodyPr>
          <a:lstStyle/>
          <a:p>
            <a:r>
              <a:rPr lang="ru-RU" sz="1200" dirty="0">
                <a:ln w="0"/>
                <a:gradFill>
                  <a:gsLst>
                    <a:gs pos="21000">
                      <a:srgbClr val="53575C"/>
                    </a:gs>
                    <a:gs pos="88000">
                      <a:srgbClr val="C5C7CA"/>
                    </a:gs>
                  </a:gsLst>
                  <a:lin ang="5400000"/>
                </a:gradFill>
                <a:effectLst>
                  <a:outerShdw blurRad="50800" dist="38100" dir="13500000" algn="br" rotWithShape="0">
                    <a:prstClr val="black">
                      <a:alpha val="40000"/>
                    </a:prstClr>
                  </a:outerShdw>
                </a:effectLst>
                <a:latin typeface="Bookman Old Style" panose="02050604050505020204" pitchFamily="18" charset="0"/>
              </a:rPr>
              <a:t>Адрес: 125167, Россия, Москва, Авиационный переулок, д. 5</a:t>
            </a:r>
            <a:r>
              <a:rPr lang="en-US" sz="1200" dirty="0">
                <a:ln w="0"/>
                <a:gradFill>
                  <a:gsLst>
                    <a:gs pos="21000">
                      <a:srgbClr val="53575C"/>
                    </a:gs>
                    <a:gs pos="88000">
                      <a:srgbClr val="C5C7CA"/>
                    </a:gs>
                  </a:gsLst>
                  <a:lin ang="5400000"/>
                </a:gradFill>
                <a:effectLst>
                  <a:outerShdw blurRad="50800" dist="38100" dir="13500000" algn="br" rotWithShape="0">
                    <a:prstClr val="black">
                      <a:alpha val="40000"/>
                    </a:prstClr>
                  </a:outerShdw>
                </a:effectLst>
                <a:latin typeface="Bookman Old Style" panose="02050604050505020204" pitchFamily="18" charset="0"/>
              </a:rPr>
              <a:t>/</a:t>
            </a:r>
            <a:r>
              <a:rPr lang="ru-RU" sz="1200" dirty="0">
                <a:ln w="0"/>
                <a:gradFill>
                  <a:gsLst>
                    <a:gs pos="21000">
                      <a:srgbClr val="53575C"/>
                    </a:gs>
                    <a:gs pos="88000">
                      <a:srgbClr val="C5C7CA"/>
                    </a:gs>
                  </a:gsLst>
                  <a:lin ang="5400000"/>
                </a:gradFill>
                <a:effectLst>
                  <a:outerShdw blurRad="50800" dist="38100" dir="13500000" algn="br" rotWithShape="0">
                    <a:prstClr val="black">
                      <a:alpha val="40000"/>
                    </a:prstClr>
                  </a:outerShdw>
                </a:effectLst>
                <a:latin typeface="Bookman Old Style" panose="02050604050505020204" pitchFamily="18" charset="0"/>
              </a:rPr>
              <a:t>Тел.</a:t>
            </a:r>
            <a:r>
              <a:rPr lang="en-US" sz="1200" dirty="0">
                <a:ln w="0"/>
                <a:gradFill>
                  <a:gsLst>
                    <a:gs pos="21000">
                      <a:srgbClr val="53575C"/>
                    </a:gs>
                    <a:gs pos="88000">
                      <a:srgbClr val="C5C7CA"/>
                    </a:gs>
                  </a:gsLst>
                  <a:lin ang="5400000"/>
                </a:gradFill>
                <a:effectLst>
                  <a:outerShdw blurRad="50800" dist="38100" dir="13500000" algn="br" rotWithShape="0">
                    <a:prstClr val="black">
                      <a:alpha val="40000"/>
                    </a:prstClr>
                  </a:outerShdw>
                </a:effectLst>
                <a:latin typeface="Bookman Old Style" panose="02050604050505020204" pitchFamily="18" charset="0"/>
              </a:rPr>
              <a:t>8(916)-374-44-40/</a:t>
            </a:r>
            <a:r>
              <a:rPr lang="ru-RU" sz="1200" dirty="0">
                <a:ln w="0"/>
                <a:gradFill>
                  <a:gsLst>
                    <a:gs pos="21000">
                      <a:srgbClr val="53575C"/>
                    </a:gs>
                    <a:gs pos="88000">
                      <a:srgbClr val="C5C7CA"/>
                    </a:gs>
                  </a:gsLst>
                  <a:lin ang="5400000"/>
                </a:gradFill>
                <a:effectLst>
                  <a:outerShdw blurRad="50800" dist="38100" dir="13500000" algn="br" rotWithShape="0">
                    <a:prstClr val="black">
                      <a:alpha val="40000"/>
                    </a:prstClr>
                  </a:outerShdw>
                </a:effectLst>
                <a:latin typeface="Bookman Old Style" panose="02050604050505020204" pitchFamily="18" charset="0"/>
              </a:rPr>
              <a:t>Конт. лицо: Ровский Марк</a:t>
            </a:r>
          </a:p>
        </p:txBody>
      </p:sp>
      <p:sp>
        <p:nvSpPr>
          <p:cNvPr id="4" name="Прямоугольник 3">
            <a:extLst>
              <a:ext uri="{FF2B5EF4-FFF2-40B4-BE49-F238E27FC236}">
                <a16:creationId xmlns:a16="http://schemas.microsoft.com/office/drawing/2014/main" id="{4E71A280-0999-4E70-BF19-5DB3CB68F6F3}"/>
              </a:ext>
            </a:extLst>
          </p:cNvPr>
          <p:cNvSpPr/>
          <p:nvPr/>
        </p:nvSpPr>
        <p:spPr>
          <a:xfrm>
            <a:off x="411093" y="2151102"/>
            <a:ext cx="4608000" cy="21600"/>
          </a:xfrm>
          <a:prstGeom prst="rect">
            <a:avLst/>
          </a:prstGeom>
          <a:gradFill flip="none" rotWithShape="1">
            <a:gsLst>
              <a:gs pos="37000">
                <a:srgbClr val="E50012">
                  <a:tint val="66000"/>
                  <a:satMod val="160000"/>
                </a:srgbClr>
              </a:gs>
              <a:gs pos="0">
                <a:srgbClr val="E40012"/>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8" name="Picture 4" descr="Видеоэндоскопическая система SonoScape HD-320">
            <a:extLst>
              <a:ext uri="{FF2B5EF4-FFF2-40B4-BE49-F238E27FC236}">
                <a16:creationId xmlns:a16="http://schemas.microsoft.com/office/drawing/2014/main" id="{1BE17E03-EF80-4E98-ACE6-7DBD1D0385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5008" y="2969434"/>
            <a:ext cx="40005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 TOSHIBA ALEXION 16, фото 1 ">
            <a:extLst>
              <a:ext uri="{FF2B5EF4-FFF2-40B4-BE49-F238E27FC236}">
                <a16:creationId xmlns:a16="http://schemas.microsoft.com/office/drawing/2014/main" id="{17B81D72-149B-4CCD-94B5-B17A8501C2A8}"/>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9054" y="2900173"/>
            <a:ext cx="4740305" cy="387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465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297BA2-1464-43CC-9049-4A84E8698FE8}"/>
              </a:ext>
            </a:extLst>
          </p:cNvPr>
          <p:cNvSpPr txBox="1"/>
          <p:nvPr/>
        </p:nvSpPr>
        <p:spPr>
          <a:xfrm>
            <a:off x="602671" y="310680"/>
            <a:ext cx="7543801" cy="1200329"/>
          </a:xfrm>
          <a:prstGeom prst="rect">
            <a:avLst/>
          </a:prstGeom>
          <a:noFill/>
        </p:spPr>
        <p:txBody>
          <a:bodyPr wrap="square">
            <a:spAutoFit/>
          </a:bodyPr>
          <a:lstStyle/>
          <a:p>
            <a:pPr marL="285750" indent="-285750">
              <a:buFont typeface="Arial" panose="020B0604020202020204" pitchFamily="34" charset="0"/>
              <a:buChar char="•"/>
            </a:pPr>
            <a:r>
              <a:rPr lang="ru-RU" sz="1800" dirty="0">
                <a:solidFill>
                  <a:srgbClr val="C00000"/>
                </a:solidFill>
                <a:cs typeface="Adobe Devanagari" panose="02040503050201020203" pitchFamily="18" charset="0"/>
              </a:rPr>
              <a:t>Выгода и важность использования </a:t>
            </a:r>
          </a:p>
          <a:p>
            <a:r>
              <a:rPr lang="ru-RU" sz="1800" dirty="0">
                <a:solidFill>
                  <a:srgbClr val="C00000"/>
                </a:solidFill>
                <a:cs typeface="Adobe Devanagari" panose="02040503050201020203" pitchFamily="18" charset="0"/>
              </a:rPr>
              <a:t>резервного электроснабжения</a:t>
            </a:r>
            <a:r>
              <a:rPr lang="ru-RU" dirty="0">
                <a:solidFill>
                  <a:srgbClr val="C00000"/>
                </a:solidFill>
                <a:cs typeface="Adobe Devanagari" panose="02040503050201020203" pitchFamily="18" charset="0"/>
              </a:rPr>
              <a:t>:</a:t>
            </a:r>
          </a:p>
          <a:p>
            <a:pPr marL="742950" lvl="1" indent="-285750">
              <a:buFont typeface="Wingdings" panose="05000000000000000000" pitchFamily="2" charset="2"/>
              <a:buChar char="ü"/>
            </a:pPr>
            <a:r>
              <a:rPr lang="ru-RU" dirty="0">
                <a:solidFill>
                  <a:srgbClr val="C00000"/>
                </a:solidFill>
                <a:cs typeface="Adobe Devanagari" panose="02040503050201020203" pitchFamily="18" charset="0"/>
              </a:rPr>
              <a:t>Что такое ИБП</a:t>
            </a:r>
          </a:p>
          <a:p>
            <a:pPr marL="742950" lvl="1" indent="-285750">
              <a:buFont typeface="Wingdings" panose="05000000000000000000" pitchFamily="2" charset="2"/>
              <a:buChar char="ü"/>
            </a:pPr>
            <a:r>
              <a:rPr lang="ru-RU" dirty="0">
                <a:solidFill>
                  <a:srgbClr val="C00000"/>
                </a:solidFill>
                <a:cs typeface="Adobe Devanagari" panose="02040503050201020203" pitchFamily="18" charset="0"/>
              </a:rPr>
              <a:t>Для чего требуется резервирование	</a:t>
            </a:r>
          </a:p>
        </p:txBody>
      </p:sp>
      <p:pic>
        <p:nvPicPr>
          <p:cNvPr id="6" name="Рисунок 5">
            <a:extLst>
              <a:ext uri="{FF2B5EF4-FFF2-40B4-BE49-F238E27FC236}">
                <a16:creationId xmlns:a16="http://schemas.microsoft.com/office/drawing/2014/main" id="{301B3079-E37D-4A23-8BD8-19F0DDEC35AC}"/>
              </a:ext>
            </a:extLst>
          </p:cNvPr>
          <p:cNvPicPr>
            <a:picLocks noChangeAspect="1"/>
          </p:cNvPicPr>
          <p:nvPr/>
        </p:nvPicPr>
        <p:blipFill rotWithShape="1">
          <a:blip r:embed="rId2"/>
          <a:srcRect l="10908" t="12711" r="33978" b="26566"/>
          <a:stretch/>
        </p:blipFill>
        <p:spPr>
          <a:xfrm>
            <a:off x="145474" y="1791563"/>
            <a:ext cx="5039590" cy="3123337"/>
          </a:xfrm>
          <a:prstGeom prst="rect">
            <a:avLst/>
          </a:prstGeom>
        </p:spPr>
      </p:pic>
      <p:sp>
        <p:nvSpPr>
          <p:cNvPr id="8" name="TextBox 7">
            <a:extLst>
              <a:ext uri="{FF2B5EF4-FFF2-40B4-BE49-F238E27FC236}">
                <a16:creationId xmlns:a16="http://schemas.microsoft.com/office/drawing/2014/main" id="{33DB9F6E-F8A7-40D5-99E2-E66DFEB03BE8}"/>
              </a:ext>
            </a:extLst>
          </p:cNvPr>
          <p:cNvSpPr txBox="1"/>
          <p:nvPr/>
        </p:nvSpPr>
        <p:spPr>
          <a:xfrm>
            <a:off x="4499263" y="2025456"/>
            <a:ext cx="4572000" cy="2031325"/>
          </a:xfrm>
          <a:prstGeom prst="rect">
            <a:avLst/>
          </a:prstGeom>
          <a:noFill/>
        </p:spPr>
        <p:txBody>
          <a:bodyPr wrap="square">
            <a:spAutoFit/>
          </a:bodyPr>
          <a:lstStyle/>
          <a:p>
            <a:pPr algn="l"/>
            <a:r>
              <a:rPr lang="ru-RU" b="0" i="0" dirty="0">
                <a:solidFill>
                  <a:srgbClr val="000000"/>
                </a:solidFill>
                <a:effectLst/>
                <a:latin typeface="Fira Sans"/>
              </a:rPr>
              <a:t>	ИБП (или UPS) – это Источник 	Бесперебойного Питания, то есть 	прибор запасающий электроэнергию, и 	в случае отключения сетевого 	электропитания, обеспечивающий 	непрерывность работы всех приборов 	от сети электроснабжения.</a:t>
            </a:r>
          </a:p>
        </p:txBody>
      </p:sp>
    </p:spTree>
    <p:extLst>
      <p:ext uri="{BB962C8B-B14F-4D97-AF65-F5344CB8AC3E}">
        <p14:creationId xmlns:p14="http://schemas.microsoft.com/office/powerpoint/2010/main" val="364664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CE0D85-F44D-4818-BF1C-A2E72223A056}"/>
              </a:ext>
            </a:extLst>
          </p:cNvPr>
          <p:cNvSpPr txBox="1"/>
          <p:nvPr/>
        </p:nvSpPr>
        <p:spPr>
          <a:xfrm>
            <a:off x="519544" y="310680"/>
            <a:ext cx="6639791" cy="1477328"/>
          </a:xfrm>
          <a:prstGeom prst="rect">
            <a:avLst/>
          </a:prstGeom>
          <a:noFill/>
        </p:spPr>
        <p:txBody>
          <a:bodyPr wrap="square">
            <a:spAutoFit/>
          </a:bodyPr>
          <a:lstStyle/>
          <a:p>
            <a:pPr marL="285750" indent="-285750">
              <a:buFont typeface="Arial" panose="020B0604020202020204" pitchFamily="34" charset="0"/>
              <a:buChar char="•"/>
            </a:pPr>
            <a:r>
              <a:rPr lang="ru-RU" sz="1800" dirty="0">
                <a:solidFill>
                  <a:srgbClr val="C00000"/>
                </a:solidFill>
                <a:cs typeface="Adobe Devanagari" panose="02040503050201020203" pitchFamily="18" charset="0"/>
              </a:rPr>
              <a:t>Случаи аварий медицинского оборудования:</a:t>
            </a:r>
          </a:p>
          <a:p>
            <a:pPr marL="742950" lvl="1" indent="-285750">
              <a:buFont typeface="Wingdings" panose="05000000000000000000" pitchFamily="2" charset="2"/>
              <a:buChar char="ü"/>
            </a:pPr>
            <a:r>
              <a:rPr lang="ru-RU" dirty="0">
                <a:solidFill>
                  <a:srgbClr val="C00000"/>
                </a:solidFill>
                <a:cs typeface="Adobe Devanagari" panose="02040503050201020203" pitchFamily="18" charset="0"/>
              </a:rPr>
              <a:t>Основные проблемы, которые могут возникнуть</a:t>
            </a:r>
          </a:p>
          <a:p>
            <a:pPr marL="742950" lvl="1" indent="-285750">
              <a:buFont typeface="Wingdings" panose="05000000000000000000" pitchFamily="2" charset="2"/>
              <a:buChar char="ü"/>
            </a:pPr>
            <a:r>
              <a:rPr lang="ru-RU" dirty="0">
                <a:solidFill>
                  <a:srgbClr val="C00000"/>
                </a:solidFill>
                <a:cs typeface="Adobe Devanagari" panose="02040503050201020203" pitchFamily="18" charset="0"/>
              </a:rPr>
              <a:t>Основные аппараты, требующие резервирования</a:t>
            </a:r>
          </a:p>
          <a:p>
            <a:pPr marL="742950" lvl="1" indent="-285750">
              <a:buFont typeface="Wingdings" panose="05000000000000000000" pitchFamily="2" charset="2"/>
              <a:buChar char="ü"/>
            </a:pPr>
            <a:r>
              <a:rPr lang="ru-RU" dirty="0">
                <a:solidFill>
                  <a:srgbClr val="C00000"/>
                </a:solidFill>
                <a:cs typeface="Adobe Devanagari" panose="02040503050201020203" pitchFamily="18" charset="0"/>
              </a:rPr>
              <a:t>Издержки возникающие при аварии медоборудования</a:t>
            </a:r>
          </a:p>
          <a:p>
            <a:pPr marL="742950" lvl="1" indent="-285750">
              <a:buFont typeface="Wingdings" panose="05000000000000000000" pitchFamily="2" charset="2"/>
              <a:buChar char="ü"/>
            </a:pPr>
            <a:endParaRPr lang="ru-RU" dirty="0">
              <a:solidFill>
                <a:srgbClr val="C00000"/>
              </a:solidFill>
              <a:cs typeface="Adobe Devanagari" panose="02040503050201020203" pitchFamily="18" charset="0"/>
            </a:endParaRPr>
          </a:p>
        </p:txBody>
      </p:sp>
      <p:sp>
        <p:nvSpPr>
          <p:cNvPr id="5" name="TextBox 4">
            <a:extLst>
              <a:ext uri="{FF2B5EF4-FFF2-40B4-BE49-F238E27FC236}">
                <a16:creationId xmlns:a16="http://schemas.microsoft.com/office/drawing/2014/main" id="{44C701F4-DD06-43F8-BD86-6D0559680BC4}"/>
              </a:ext>
            </a:extLst>
          </p:cNvPr>
          <p:cNvSpPr txBox="1"/>
          <p:nvPr/>
        </p:nvSpPr>
        <p:spPr>
          <a:xfrm>
            <a:off x="519544" y="1788008"/>
            <a:ext cx="8260774" cy="2308324"/>
          </a:xfrm>
          <a:prstGeom prst="rect">
            <a:avLst/>
          </a:prstGeom>
          <a:noFill/>
        </p:spPr>
        <p:txBody>
          <a:bodyPr wrap="square">
            <a:spAutoFit/>
          </a:bodyPr>
          <a:lstStyle/>
          <a:p>
            <a:r>
              <a:rPr lang="ru-RU" b="0" i="0" dirty="0">
                <a:solidFill>
                  <a:srgbClr val="1A2131"/>
                </a:solidFill>
                <a:effectLst/>
                <a:latin typeface="Roboto"/>
              </a:rPr>
              <a:t>Основными факторами опасности для объектов данного вида являются перегруз сети или обесточивание, вследствие чего может пропасть освещение. Быстрый переход на аварийное обеспечение критически не повлияет на функционирование учреждения, но при отсутствии резервных источников могут быть исходы, когда приходиться менять весь комплекс оборудования. Чтобы электроснабжение </a:t>
            </a:r>
            <a:r>
              <a:rPr lang="ru-RU" dirty="0">
                <a:solidFill>
                  <a:srgbClr val="1A2131"/>
                </a:solidFill>
                <a:latin typeface="Roboto"/>
              </a:rPr>
              <a:t>клиники и аппаратов</a:t>
            </a:r>
            <a:r>
              <a:rPr lang="ru-RU" b="0" i="0" dirty="0">
                <a:solidFill>
                  <a:srgbClr val="1A2131"/>
                </a:solidFill>
                <a:effectLst/>
                <a:latin typeface="Roboto"/>
              </a:rPr>
              <a:t> было максимально эффективным, организация мероприятий по безопасности должна быть на первом месте. </a:t>
            </a:r>
            <a:endParaRPr lang="ru-RU" dirty="0"/>
          </a:p>
        </p:txBody>
      </p:sp>
      <p:sp>
        <p:nvSpPr>
          <p:cNvPr id="6" name="TextBox 5">
            <a:extLst>
              <a:ext uri="{FF2B5EF4-FFF2-40B4-BE49-F238E27FC236}">
                <a16:creationId xmlns:a16="http://schemas.microsoft.com/office/drawing/2014/main" id="{396CB887-D9AF-490F-A65C-A36D2DE20E71}"/>
              </a:ext>
            </a:extLst>
          </p:cNvPr>
          <p:cNvSpPr txBox="1"/>
          <p:nvPr/>
        </p:nvSpPr>
        <p:spPr>
          <a:xfrm>
            <a:off x="519544" y="4231414"/>
            <a:ext cx="8011392" cy="646331"/>
          </a:xfrm>
          <a:prstGeom prst="rect">
            <a:avLst/>
          </a:prstGeom>
          <a:noFill/>
        </p:spPr>
        <p:txBody>
          <a:bodyPr wrap="square">
            <a:spAutoFit/>
          </a:bodyPr>
          <a:lstStyle/>
          <a:p>
            <a:r>
              <a:rPr lang="ru-RU" b="0" i="0" dirty="0">
                <a:solidFill>
                  <a:srgbClr val="1A2131"/>
                </a:solidFill>
                <a:effectLst/>
                <a:latin typeface="Roboto"/>
              </a:rPr>
              <a:t>Аппараты, требующие резервного электроснабжения, исходя из опыта работ: УЗИ, Рентген-оборудование, КТ, МРТ.</a:t>
            </a:r>
            <a:endParaRPr lang="ru-RU" dirty="0"/>
          </a:p>
        </p:txBody>
      </p:sp>
      <p:sp>
        <p:nvSpPr>
          <p:cNvPr id="8" name="TextBox 7">
            <a:extLst>
              <a:ext uri="{FF2B5EF4-FFF2-40B4-BE49-F238E27FC236}">
                <a16:creationId xmlns:a16="http://schemas.microsoft.com/office/drawing/2014/main" id="{4D377A7D-8D90-401E-AD8E-8225BA42A39C}"/>
              </a:ext>
            </a:extLst>
          </p:cNvPr>
          <p:cNvSpPr txBox="1"/>
          <p:nvPr/>
        </p:nvSpPr>
        <p:spPr>
          <a:xfrm>
            <a:off x="519545" y="5012827"/>
            <a:ext cx="8011391" cy="923330"/>
          </a:xfrm>
          <a:prstGeom prst="rect">
            <a:avLst/>
          </a:prstGeom>
          <a:noFill/>
        </p:spPr>
        <p:txBody>
          <a:bodyPr wrap="square">
            <a:spAutoFit/>
          </a:bodyPr>
          <a:lstStyle/>
          <a:p>
            <a:r>
              <a:rPr lang="ru-RU" b="0" i="0" dirty="0">
                <a:solidFill>
                  <a:srgbClr val="1A2131"/>
                </a:solidFill>
                <a:effectLst/>
                <a:latin typeface="Roboto"/>
              </a:rPr>
              <a:t>Основные проблемы, с которыми сталкивается заказчик: Выгорание экранов УЗИ, замена лучевой трубки, настраивание слетевшей программы КТ</a:t>
            </a:r>
            <a:r>
              <a:rPr lang="en-US" b="0" i="0" dirty="0">
                <a:solidFill>
                  <a:srgbClr val="1A2131"/>
                </a:solidFill>
                <a:effectLst/>
                <a:latin typeface="Roboto"/>
              </a:rPr>
              <a:t>/</a:t>
            </a:r>
            <a:r>
              <a:rPr lang="ru-RU" b="0" i="0" dirty="0">
                <a:solidFill>
                  <a:srgbClr val="1A2131"/>
                </a:solidFill>
                <a:effectLst/>
                <a:latin typeface="Roboto"/>
              </a:rPr>
              <a:t>МРТ</a:t>
            </a:r>
            <a:r>
              <a:rPr lang="ru-RU" dirty="0">
                <a:solidFill>
                  <a:srgbClr val="1A2131"/>
                </a:solidFill>
                <a:latin typeface="Roboto"/>
              </a:rPr>
              <a:t>, в крайних случаях замена оборудования. </a:t>
            </a:r>
            <a:endParaRPr lang="ru-RU" dirty="0"/>
          </a:p>
        </p:txBody>
      </p:sp>
    </p:spTree>
    <p:extLst>
      <p:ext uri="{BB962C8B-B14F-4D97-AF65-F5344CB8AC3E}">
        <p14:creationId xmlns:p14="http://schemas.microsoft.com/office/powerpoint/2010/main" val="919694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00D8B0-1981-4430-8336-025E5C451D26}"/>
              </a:ext>
            </a:extLst>
          </p:cNvPr>
          <p:cNvSpPr txBox="1"/>
          <p:nvPr/>
        </p:nvSpPr>
        <p:spPr>
          <a:xfrm>
            <a:off x="592282" y="397225"/>
            <a:ext cx="4572000" cy="923330"/>
          </a:xfrm>
          <a:prstGeom prst="rect">
            <a:avLst/>
          </a:prstGeom>
          <a:noFill/>
        </p:spPr>
        <p:txBody>
          <a:bodyPr wrap="square">
            <a:spAutoFit/>
          </a:bodyPr>
          <a:lstStyle/>
          <a:p>
            <a:pPr marL="285750" indent="-285750">
              <a:buFont typeface="Arial" panose="020B0604020202020204" pitchFamily="34" charset="0"/>
              <a:buChar char="•"/>
            </a:pPr>
            <a:r>
              <a:rPr lang="ru-RU" dirty="0">
                <a:solidFill>
                  <a:srgbClr val="C00000"/>
                </a:solidFill>
                <a:cs typeface="Adobe Devanagari" panose="02040503050201020203" pitchFamily="18" charset="0"/>
              </a:rPr>
              <a:t>Решение проблемы аварий:</a:t>
            </a:r>
          </a:p>
          <a:p>
            <a:pPr marL="742950" lvl="1" indent="-285750">
              <a:buFont typeface="Wingdings" panose="05000000000000000000" pitchFamily="2" charset="2"/>
              <a:buChar char="ü"/>
            </a:pPr>
            <a:r>
              <a:rPr lang="ru-RU" dirty="0">
                <a:solidFill>
                  <a:srgbClr val="C00000"/>
                </a:solidFill>
                <a:cs typeface="Adobe Devanagari" panose="02040503050201020203" pitchFamily="18" charset="0"/>
              </a:rPr>
              <a:t>Установка ИБП</a:t>
            </a:r>
          </a:p>
          <a:p>
            <a:pPr marL="742950" lvl="1" indent="-285750">
              <a:buFont typeface="Wingdings" panose="05000000000000000000" pitchFamily="2" charset="2"/>
              <a:buChar char="ü"/>
            </a:pPr>
            <a:r>
              <a:rPr lang="ru-RU" dirty="0">
                <a:solidFill>
                  <a:srgbClr val="C00000"/>
                </a:solidFill>
                <a:cs typeface="Adobe Devanagari" panose="02040503050201020203" pitchFamily="18" charset="0"/>
              </a:rPr>
              <a:t>Габариты ИБП</a:t>
            </a:r>
          </a:p>
        </p:txBody>
      </p:sp>
      <p:pic>
        <p:nvPicPr>
          <p:cNvPr id="3" name="Рисунок 2">
            <a:extLst>
              <a:ext uri="{FF2B5EF4-FFF2-40B4-BE49-F238E27FC236}">
                <a16:creationId xmlns:a16="http://schemas.microsoft.com/office/drawing/2014/main" id="{F3B53AEE-C27E-4BE4-A317-4DEED9541694}"/>
              </a:ext>
            </a:extLst>
          </p:cNvPr>
          <p:cNvPicPr>
            <a:picLocks noChangeAspect="1"/>
          </p:cNvPicPr>
          <p:nvPr/>
        </p:nvPicPr>
        <p:blipFill>
          <a:blip r:embed="rId2"/>
          <a:stretch>
            <a:fillRect/>
          </a:stretch>
        </p:blipFill>
        <p:spPr>
          <a:xfrm>
            <a:off x="550718" y="2191567"/>
            <a:ext cx="1864701" cy="1924577"/>
          </a:xfrm>
          <a:prstGeom prst="rect">
            <a:avLst/>
          </a:prstGeom>
        </p:spPr>
      </p:pic>
      <p:sp>
        <p:nvSpPr>
          <p:cNvPr id="6" name="TextBox 5">
            <a:extLst>
              <a:ext uri="{FF2B5EF4-FFF2-40B4-BE49-F238E27FC236}">
                <a16:creationId xmlns:a16="http://schemas.microsoft.com/office/drawing/2014/main" id="{F0051CDB-94A6-4794-9A7C-AA85F5C2D4A5}"/>
              </a:ext>
            </a:extLst>
          </p:cNvPr>
          <p:cNvSpPr txBox="1"/>
          <p:nvPr/>
        </p:nvSpPr>
        <p:spPr>
          <a:xfrm>
            <a:off x="405245" y="5680804"/>
            <a:ext cx="2535382" cy="584775"/>
          </a:xfrm>
          <a:prstGeom prst="rect">
            <a:avLst/>
          </a:prstGeom>
          <a:noFill/>
        </p:spPr>
        <p:txBody>
          <a:bodyPr wrap="square">
            <a:spAutoFit/>
          </a:bodyPr>
          <a:lstStyle/>
          <a:p>
            <a:pPr algn="l"/>
            <a:r>
              <a:rPr lang="ru-RU" sz="800" b="0" i="0" u="none" strike="noStrike" baseline="0" dirty="0">
                <a:latin typeface="AkzidenzGroteskPro-Regular"/>
              </a:rPr>
              <a:t>Габариты (Ш×Г×В) мм </a:t>
            </a:r>
          </a:p>
          <a:p>
            <a:pPr algn="l"/>
            <a:r>
              <a:rPr lang="ru-RU" sz="800" b="0" i="0" u="none" strike="noStrike" baseline="0" dirty="0">
                <a:latin typeface="AkzidenzGroteskPro-Regular"/>
              </a:rPr>
              <a:t>145×360×225 190×400×330 230×502×553/190×422×337</a:t>
            </a:r>
          </a:p>
          <a:p>
            <a:pPr algn="l"/>
            <a:r>
              <a:rPr lang="ru-RU" sz="800" b="0" i="0" u="none" strike="noStrike" baseline="0" dirty="0">
                <a:latin typeface="AkzidenzGroteskPro-Regular"/>
              </a:rPr>
              <a:t>Вес (кг) </a:t>
            </a:r>
          </a:p>
          <a:p>
            <a:pPr algn="l"/>
            <a:r>
              <a:rPr lang="ru-RU" sz="800" b="0" i="0" u="none" strike="noStrike" baseline="0" dirty="0">
                <a:latin typeface="AkzidenzGroteskPro-Regular"/>
              </a:rPr>
              <a:t>9.6/4.5 17.4/8.5 22.6/9.2 54.5/10.9 56.2/12.5</a:t>
            </a:r>
            <a:endParaRPr lang="ru-RU" dirty="0"/>
          </a:p>
        </p:txBody>
      </p:sp>
      <p:sp>
        <p:nvSpPr>
          <p:cNvPr id="8" name="TextBox 7">
            <a:extLst>
              <a:ext uri="{FF2B5EF4-FFF2-40B4-BE49-F238E27FC236}">
                <a16:creationId xmlns:a16="http://schemas.microsoft.com/office/drawing/2014/main" id="{D9E5D5AA-EE5A-4B73-A9CB-17D45F143BF0}"/>
              </a:ext>
            </a:extLst>
          </p:cNvPr>
          <p:cNvSpPr txBox="1"/>
          <p:nvPr/>
        </p:nvSpPr>
        <p:spPr>
          <a:xfrm>
            <a:off x="405245" y="1822235"/>
            <a:ext cx="4572000" cy="369332"/>
          </a:xfrm>
          <a:prstGeom prst="rect">
            <a:avLst/>
          </a:prstGeom>
          <a:noFill/>
        </p:spPr>
        <p:txBody>
          <a:bodyPr wrap="square">
            <a:spAutoFit/>
          </a:bodyPr>
          <a:lstStyle/>
          <a:p>
            <a:r>
              <a:rPr lang="ru-RU" sz="1800" b="0" i="1" u="none" strike="noStrike" baseline="0" dirty="0">
                <a:solidFill>
                  <a:srgbClr val="C00000"/>
                </a:solidFill>
                <a:latin typeface="IBMPlexSans-Italic"/>
              </a:rPr>
              <a:t>Серия </a:t>
            </a:r>
            <a:r>
              <a:rPr lang="en-US" sz="1800" b="0" i="1" u="none" strike="noStrike" baseline="0" dirty="0">
                <a:solidFill>
                  <a:srgbClr val="C00000"/>
                </a:solidFill>
                <a:latin typeface="IBMPlexSans-Italic"/>
              </a:rPr>
              <a:t>KR11+ (1-10 </a:t>
            </a:r>
            <a:r>
              <a:rPr lang="ru-RU" sz="1800" b="0" i="1" u="none" strike="noStrike" baseline="0" dirty="0" err="1">
                <a:solidFill>
                  <a:srgbClr val="C00000"/>
                </a:solidFill>
                <a:latin typeface="IBMPlexSans-Italic"/>
              </a:rPr>
              <a:t>кВА</a:t>
            </a:r>
            <a:r>
              <a:rPr lang="ru-RU" sz="1800" b="0" i="1" u="none" strike="noStrike" baseline="0" dirty="0">
                <a:solidFill>
                  <a:srgbClr val="C00000"/>
                </a:solidFill>
                <a:latin typeface="IBMPlexSans-Italic"/>
              </a:rPr>
              <a:t>)</a:t>
            </a:r>
            <a:endParaRPr lang="ru-RU" dirty="0">
              <a:solidFill>
                <a:srgbClr val="C00000"/>
              </a:solidFill>
            </a:endParaRPr>
          </a:p>
        </p:txBody>
      </p:sp>
      <p:pic>
        <p:nvPicPr>
          <p:cNvPr id="10" name="Рисунок 9">
            <a:extLst>
              <a:ext uri="{FF2B5EF4-FFF2-40B4-BE49-F238E27FC236}">
                <a16:creationId xmlns:a16="http://schemas.microsoft.com/office/drawing/2014/main" id="{D0BBEC5A-92EF-4803-AD57-36E60A6142AB}"/>
              </a:ext>
            </a:extLst>
          </p:cNvPr>
          <p:cNvPicPr>
            <a:picLocks noChangeAspect="1"/>
          </p:cNvPicPr>
          <p:nvPr/>
        </p:nvPicPr>
        <p:blipFill>
          <a:blip r:embed="rId3"/>
          <a:stretch>
            <a:fillRect/>
          </a:stretch>
        </p:blipFill>
        <p:spPr>
          <a:xfrm>
            <a:off x="254351" y="3810458"/>
            <a:ext cx="2686276" cy="1877340"/>
          </a:xfrm>
          <a:prstGeom prst="rect">
            <a:avLst/>
          </a:prstGeom>
        </p:spPr>
      </p:pic>
      <p:pic>
        <p:nvPicPr>
          <p:cNvPr id="22" name="Рисунок 21">
            <a:extLst>
              <a:ext uri="{FF2B5EF4-FFF2-40B4-BE49-F238E27FC236}">
                <a16:creationId xmlns:a16="http://schemas.microsoft.com/office/drawing/2014/main" id="{40C323F3-7E4A-46CB-A1FB-2365DD4C2A08}"/>
              </a:ext>
            </a:extLst>
          </p:cNvPr>
          <p:cNvPicPr>
            <a:picLocks noChangeAspect="1"/>
          </p:cNvPicPr>
          <p:nvPr/>
        </p:nvPicPr>
        <p:blipFill>
          <a:blip r:embed="rId4"/>
          <a:stretch>
            <a:fillRect/>
          </a:stretch>
        </p:blipFill>
        <p:spPr>
          <a:xfrm>
            <a:off x="3892050" y="2186379"/>
            <a:ext cx="1381562" cy="1629267"/>
          </a:xfrm>
          <a:prstGeom prst="rect">
            <a:avLst/>
          </a:prstGeom>
        </p:spPr>
      </p:pic>
      <p:sp>
        <p:nvSpPr>
          <p:cNvPr id="24" name="TextBox 23">
            <a:extLst>
              <a:ext uri="{FF2B5EF4-FFF2-40B4-BE49-F238E27FC236}">
                <a16:creationId xmlns:a16="http://schemas.microsoft.com/office/drawing/2014/main" id="{E742C3AA-BD78-41CB-B949-5617B8998343}"/>
              </a:ext>
            </a:extLst>
          </p:cNvPr>
          <p:cNvSpPr txBox="1"/>
          <p:nvPr/>
        </p:nvSpPr>
        <p:spPr>
          <a:xfrm>
            <a:off x="3221182" y="1822235"/>
            <a:ext cx="4572000" cy="369332"/>
          </a:xfrm>
          <a:prstGeom prst="rect">
            <a:avLst/>
          </a:prstGeom>
          <a:noFill/>
        </p:spPr>
        <p:txBody>
          <a:bodyPr wrap="square">
            <a:spAutoFit/>
          </a:bodyPr>
          <a:lstStyle/>
          <a:p>
            <a:pPr algn="l"/>
            <a:r>
              <a:rPr lang="ru-RU" sz="1800" b="0" i="1" u="none" strike="noStrike" baseline="0" dirty="0">
                <a:solidFill>
                  <a:srgbClr val="C00000"/>
                </a:solidFill>
                <a:latin typeface="IBMPlexSans-MediumItalic"/>
              </a:rPr>
              <a:t>Серия </a:t>
            </a:r>
            <a:r>
              <a:rPr lang="en-US" sz="1800" b="0" i="1" u="none" strike="noStrike" baseline="0" dirty="0">
                <a:solidFill>
                  <a:srgbClr val="C00000"/>
                </a:solidFill>
                <a:latin typeface="IBMPlexSans-MediumItalic"/>
              </a:rPr>
              <a:t>KR11-J+</a:t>
            </a:r>
            <a:r>
              <a:rPr lang="ru-RU" sz="1800" b="0" i="1" u="none" strike="noStrike" baseline="0" dirty="0">
                <a:solidFill>
                  <a:srgbClr val="C00000"/>
                </a:solidFill>
                <a:latin typeface="IBMPlexSans-MediumItalic"/>
              </a:rPr>
              <a:t> </a:t>
            </a:r>
            <a:r>
              <a:rPr lang="ru-RU" b="0" i="1" u="none" strike="noStrike" baseline="0" dirty="0">
                <a:solidFill>
                  <a:srgbClr val="C00000"/>
                </a:solidFill>
                <a:latin typeface="IBMPlexSans-MediumItalic"/>
              </a:rPr>
              <a:t>(1-10 </a:t>
            </a:r>
            <a:r>
              <a:rPr lang="ru-RU" b="0" i="1" u="none" strike="noStrike" baseline="0" dirty="0" err="1">
                <a:solidFill>
                  <a:srgbClr val="C00000"/>
                </a:solidFill>
                <a:latin typeface="IBMPlexSans-MediumItalic"/>
              </a:rPr>
              <a:t>кВА</a:t>
            </a:r>
            <a:r>
              <a:rPr lang="ru-RU" b="0" i="1" u="none" strike="noStrike" baseline="0" dirty="0">
                <a:solidFill>
                  <a:srgbClr val="C00000"/>
                </a:solidFill>
                <a:latin typeface="IBMPlexSans-MediumItalic"/>
              </a:rPr>
              <a:t>)</a:t>
            </a:r>
            <a:endParaRPr lang="ru-RU" dirty="0">
              <a:solidFill>
                <a:srgbClr val="C00000"/>
              </a:solidFill>
            </a:endParaRPr>
          </a:p>
        </p:txBody>
      </p:sp>
      <p:pic>
        <p:nvPicPr>
          <p:cNvPr id="34" name="Рисунок 33">
            <a:extLst>
              <a:ext uri="{FF2B5EF4-FFF2-40B4-BE49-F238E27FC236}">
                <a16:creationId xmlns:a16="http://schemas.microsoft.com/office/drawing/2014/main" id="{F55F7C37-6ED6-429A-866D-C21A6DDB7110}"/>
              </a:ext>
            </a:extLst>
          </p:cNvPr>
          <p:cNvPicPr>
            <a:picLocks noChangeAspect="1"/>
          </p:cNvPicPr>
          <p:nvPr/>
        </p:nvPicPr>
        <p:blipFill rotWithShape="1">
          <a:blip r:embed="rId5"/>
          <a:srcRect l="11364" t="40482" r="41022" b="34647"/>
          <a:stretch/>
        </p:blipFill>
        <p:spPr>
          <a:xfrm>
            <a:off x="3291862" y="3810458"/>
            <a:ext cx="2686277" cy="789301"/>
          </a:xfrm>
          <a:prstGeom prst="rect">
            <a:avLst/>
          </a:prstGeom>
        </p:spPr>
      </p:pic>
      <p:sp>
        <p:nvSpPr>
          <p:cNvPr id="36" name="TextBox 35">
            <a:extLst>
              <a:ext uri="{FF2B5EF4-FFF2-40B4-BE49-F238E27FC236}">
                <a16:creationId xmlns:a16="http://schemas.microsoft.com/office/drawing/2014/main" id="{6A21BD10-84AD-408E-876D-C790FBD26875}"/>
              </a:ext>
            </a:extLst>
          </p:cNvPr>
          <p:cNvSpPr txBox="1"/>
          <p:nvPr/>
        </p:nvSpPr>
        <p:spPr>
          <a:xfrm>
            <a:off x="4075722" y="4508419"/>
            <a:ext cx="901523" cy="253916"/>
          </a:xfrm>
          <a:prstGeom prst="rect">
            <a:avLst/>
          </a:prstGeom>
          <a:noFill/>
        </p:spPr>
        <p:txBody>
          <a:bodyPr wrap="square">
            <a:spAutoFit/>
          </a:bodyPr>
          <a:lstStyle/>
          <a:p>
            <a:r>
              <a:rPr lang="en-US" sz="1050" b="0" i="0" u="none" strike="noStrike" baseline="0" dirty="0">
                <a:latin typeface="IBMPlexSans-Medium"/>
              </a:rPr>
              <a:t>KR1000-J+</a:t>
            </a:r>
            <a:endParaRPr lang="ru-RU" sz="1050" dirty="0"/>
          </a:p>
        </p:txBody>
      </p:sp>
      <p:pic>
        <p:nvPicPr>
          <p:cNvPr id="38" name="Рисунок 37">
            <a:extLst>
              <a:ext uri="{FF2B5EF4-FFF2-40B4-BE49-F238E27FC236}">
                <a16:creationId xmlns:a16="http://schemas.microsoft.com/office/drawing/2014/main" id="{FCDFF685-54B1-43E5-9BA5-7BBE50D72803}"/>
              </a:ext>
            </a:extLst>
          </p:cNvPr>
          <p:cNvPicPr>
            <a:picLocks noChangeAspect="1"/>
          </p:cNvPicPr>
          <p:nvPr/>
        </p:nvPicPr>
        <p:blipFill rotWithShape="1">
          <a:blip r:embed="rId6"/>
          <a:srcRect l="17841" t="39428" r="33181" b="36641"/>
          <a:stretch/>
        </p:blipFill>
        <p:spPr>
          <a:xfrm>
            <a:off x="3197514" y="4686550"/>
            <a:ext cx="3096491" cy="851083"/>
          </a:xfrm>
          <a:prstGeom prst="rect">
            <a:avLst/>
          </a:prstGeom>
        </p:spPr>
      </p:pic>
      <p:sp>
        <p:nvSpPr>
          <p:cNvPr id="40" name="TextBox 39">
            <a:extLst>
              <a:ext uri="{FF2B5EF4-FFF2-40B4-BE49-F238E27FC236}">
                <a16:creationId xmlns:a16="http://schemas.microsoft.com/office/drawing/2014/main" id="{83417DC8-AC1E-4235-B2D3-BC4F8AD580AD}"/>
              </a:ext>
            </a:extLst>
          </p:cNvPr>
          <p:cNvSpPr txBox="1"/>
          <p:nvPr/>
        </p:nvSpPr>
        <p:spPr>
          <a:xfrm>
            <a:off x="3834245" y="5478203"/>
            <a:ext cx="1475509" cy="253916"/>
          </a:xfrm>
          <a:prstGeom prst="rect">
            <a:avLst/>
          </a:prstGeom>
          <a:noFill/>
        </p:spPr>
        <p:txBody>
          <a:bodyPr wrap="square">
            <a:spAutoFit/>
          </a:bodyPr>
          <a:lstStyle/>
          <a:p>
            <a:r>
              <a:rPr lang="en-US" sz="1050" b="0" i="0" u="none" strike="noStrike" baseline="0" dirty="0">
                <a:latin typeface="IBMPlexSans-Medium"/>
              </a:rPr>
              <a:t>KR2000-J+...KR3000-J+</a:t>
            </a:r>
            <a:endParaRPr lang="ru-RU" sz="1050" dirty="0"/>
          </a:p>
        </p:txBody>
      </p:sp>
      <p:sp>
        <p:nvSpPr>
          <p:cNvPr id="42" name="TextBox 41">
            <a:extLst>
              <a:ext uri="{FF2B5EF4-FFF2-40B4-BE49-F238E27FC236}">
                <a16:creationId xmlns:a16="http://schemas.microsoft.com/office/drawing/2014/main" id="{ECB604C5-43EC-456A-9901-24C6D887B942}"/>
              </a:ext>
            </a:extLst>
          </p:cNvPr>
          <p:cNvSpPr txBox="1"/>
          <p:nvPr/>
        </p:nvSpPr>
        <p:spPr>
          <a:xfrm>
            <a:off x="3023753" y="5675953"/>
            <a:ext cx="3096491" cy="707886"/>
          </a:xfrm>
          <a:prstGeom prst="rect">
            <a:avLst/>
          </a:prstGeom>
          <a:noFill/>
        </p:spPr>
        <p:txBody>
          <a:bodyPr wrap="square">
            <a:spAutoFit/>
          </a:bodyPr>
          <a:lstStyle/>
          <a:p>
            <a:pPr algn="l"/>
            <a:r>
              <a:rPr lang="ru-RU" sz="800" b="0" i="0" u="none" strike="noStrike" baseline="0" dirty="0">
                <a:latin typeface="AkzidenzGroteskPro-Regular"/>
              </a:rPr>
              <a:t>Габариты (Ш×Г×В) мм 438×413×2U</a:t>
            </a:r>
          </a:p>
          <a:p>
            <a:r>
              <a:rPr lang="en-US" sz="800" dirty="0">
                <a:latin typeface="Tahoma" panose="020B0604030504040204" pitchFamily="34" charset="0"/>
              </a:rPr>
              <a:t>438×413×2U (</a:t>
            </a:r>
            <a:r>
              <a:rPr lang="ru-RU" sz="800" dirty="0">
                <a:latin typeface="Tahoma" panose="020B0604030504040204" pitchFamily="34" charset="0"/>
              </a:rPr>
              <a:t>ИБП) </a:t>
            </a:r>
            <a:r>
              <a:rPr lang="en-US" sz="800" b="0" i="0" u="none" strike="noStrike" baseline="0" dirty="0">
                <a:latin typeface="Tahoma" panose="020B0604030504040204" pitchFamily="34" charset="0"/>
              </a:rPr>
              <a:t>438×413×2U (</a:t>
            </a:r>
            <a:r>
              <a:rPr lang="ru-RU" sz="800" b="0" i="0" u="none" strike="noStrike" baseline="0" dirty="0">
                <a:latin typeface="Tahoma" panose="020B0604030504040204" pitchFamily="34" charset="0"/>
              </a:rPr>
              <a:t>ИБП) + </a:t>
            </a:r>
            <a:r>
              <a:rPr lang="en-US" sz="800" b="0" i="0" u="none" strike="noStrike" baseline="0" dirty="0">
                <a:latin typeface="Tahoma" panose="020B0604030504040204" pitchFamily="34" charset="0"/>
              </a:rPr>
              <a:t>438×413×2U (</a:t>
            </a:r>
            <a:r>
              <a:rPr lang="ru-RU" sz="800" b="0" i="0" u="none" strike="noStrike" baseline="0" dirty="0">
                <a:latin typeface="Tahoma" panose="020B0604030504040204" pitchFamily="34" charset="0"/>
              </a:rPr>
              <a:t>АКБ)</a:t>
            </a:r>
          </a:p>
          <a:p>
            <a:pPr algn="l"/>
            <a:r>
              <a:rPr lang="en-US" sz="800" b="0" i="0" u="none" strike="noStrike" baseline="0" dirty="0">
                <a:latin typeface="Tahoma" panose="020B0604030504040204" pitchFamily="34" charset="0"/>
              </a:rPr>
              <a:t>438×500×2U (</a:t>
            </a:r>
            <a:r>
              <a:rPr lang="ru-RU" sz="800" b="0" i="0" u="none" strike="noStrike" baseline="0" dirty="0">
                <a:latin typeface="Tahoma" panose="020B0604030504040204" pitchFamily="34" charset="0"/>
              </a:rPr>
              <a:t>ИБП)+</a:t>
            </a:r>
            <a:r>
              <a:rPr lang="en-US" sz="800" b="0" i="0" u="none" strike="noStrike" baseline="0" dirty="0">
                <a:latin typeface="Tahoma" panose="020B0604030504040204" pitchFamily="34" charset="0"/>
              </a:rPr>
              <a:t>438×500×3U (</a:t>
            </a:r>
            <a:r>
              <a:rPr lang="ru-RU" sz="800" b="0" i="0" u="none" strike="noStrike" baseline="0" dirty="0">
                <a:latin typeface="Tahoma" panose="020B0604030504040204" pitchFamily="34" charset="0"/>
              </a:rPr>
              <a:t>АКБ)</a:t>
            </a:r>
          </a:p>
          <a:p>
            <a:pPr algn="l"/>
            <a:r>
              <a:rPr lang="ru-RU" sz="800" b="0" i="0" u="none" strike="noStrike" baseline="0" dirty="0">
                <a:latin typeface="AkzidenzGroteskPro-Regular"/>
              </a:rPr>
              <a:t>Вес (кг)</a:t>
            </a:r>
          </a:p>
          <a:p>
            <a:pPr algn="l"/>
            <a:r>
              <a:rPr lang="ru-RU" sz="800" b="0" i="0" u="none" strike="noStrike" baseline="0" dirty="0">
                <a:latin typeface="AkzidenzGroteskPro-Regular"/>
              </a:rPr>
              <a:t> 11/5.8 7.2+13/8 7.2+17.5/8 10.6+45 12.2+45</a:t>
            </a:r>
            <a:endParaRPr lang="ru-RU" dirty="0"/>
          </a:p>
        </p:txBody>
      </p:sp>
      <p:pic>
        <p:nvPicPr>
          <p:cNvPr id="44" name="Рисунок 43">
            <a:extLst>
              <a:ext uri="{FF2B5EF4-FFF2-40B4-BE49-F238E27FC236}">
                <a16:creationId xmlns:a16="http://schemas.microsoft.com/office/drawing/2014/main" id="{C23CA5E5-7A59-437E-AEDC-E5689E08F07C}"/>
              </a:ext>
            </a:extLst>
          </p:cNvPr>
          <p:cNvPicPr>
            <a:picLocks noChangeAspect="1"/>
          </p:cNvPicPr>
          <p:nvPr/>
        </p:nvPicPr>
        <p:blipFill>
          <a:blip r:embed="rId7"/>
          <a:stretch>
            <a:fillRect/>
          </a:stretch>
        </p:blipFill>
        <p:spPr>
          <a:xfrm>
            <a:off x="6649007" y="2191567"/>
            <a:ext cx="1813824" cy="1667548"/>
          </a:xfrm>
          <a:prstGeom prst="rect">
            <a:avLst/>
          </a:prstGeom>
        </p:spPr>
      </p:pic>
      <p:sp>
        <p:nvSpPr>
          <p:cNvPr id="46" name="TextBox 45">
            <a:extLst>
              <a:ext uri="{FF2B5EF4-FFF2-40B4-BE49-F238E27FC236}">
                <a16:creationId xmlns:a16="http://schemas.microsoft.com/office/drawing/2014/main" id="{FF6BF85B-8FEC-42D6-996E-3F94394ECD0B}"/>
              </a:ext>
            </a:extLst>
          </p:cNvPr>
          <p:cNvSpPr txBox="1"/>
          <p:nvPr/>
        </p:nvSpPr>
        <p:spPr>
          <a:xfrm>
            <a:off x="6294005" y="1822235"/>
            <a:ext cx="2535382" cy="369332"/>
          </a:xfrm>
          <a:prstGeom prst="rect">
            <a:avLst/>
          </a:prstGeom>
          <a:noFill/>
        </p:spPr>
        <p:txBody>
          <a:bodyPr wrap="square">
            <a:spAutoFit/>
          </a:bodyPr>
          <a:lstStyle/>
          <a:p>
            <a:pPr algn="l"/>
            <a:r>
              <a:rPr lang="ru-RU" sz="1800" b="0" i="1" u="none" strike="noStrike" baseline="0" dirty="0">
                <a:solidFill>
                  <a:srgbClr val="C81F1F"/>
                </a:solidFill>
                <a:latin typeface="IBMPlexSans-MediumItalic"/>
              </a:rPr>
              <a:t>Серия </a:t>
            </a:r>
            <a:r>
              <a:rPr lang="en-US" sz="1800" b="0" i="1" u="none" strike="noStrike" baseline="0" dirty="0">
                <a:solidFill>
                  <a:srgbClr val="C81F1F"/>
                </a:solidFill>
                <a:latin typeface="IBMPlexSans-MediumItalic"/>
              </a:rPr>
              <a:t>KR33</a:t>
            </a:r>
            <a:r>
              <a:rPr lang="ru-RU" sz="1800" b="0" i="1" u="none" strike="noStrike" baseline="0" dirty="0">
                <a:solidFill>
                  <a:srgbClr val="C81F1F"/>
                </a:solidFill>
                <a:latin typeface="IBMPlexSans-MediumItalic"/>
              </a:rPr>
              <a:t> </a:t>
            </a:r>
            <a:r>
              <a:rPr lang="ru-RU" b="0" i="1" u="none" strike="noStrike" baseline="0" dirty="0">
                <a:solidFill>
                  <a:srgbClr val="C81F1F"/>
                </a:solidFill>
                <a:latin typeface="IBMPlexSans-MediumItalic"/>
              </a:rPr>
              <a:t>(50-200кВ</a:t>
            </a:r>
            <a:r>
              <a:rPr lang="en-US" b="0" i="1" u="none" strike="noStrike" baseline="0" dirty="0">
                <a:solidFill>
                  <a:srgbClr val="C81F1F"/>
                </a:solidFill>
                <a:latin typeface="IBMPlexSans-MediumItalic"/>
              </a:rPr>
              <a:t>A)</a:t>
            </a:r>
            <a:endParaRPr lang="ru-RU" dirty="0">
              <a:solidFill>
                <a:srgbClr val="C81F1F"/>
              </a:solidFill>
            </a:endParaRPr>
          </a:p>
        </p:txBody>
      </p:sp>
      <p:sp>
        <p:nvSpPr>
          <p:cNvPr id="48" name="TextBox 47">
            <a:extLst>
              <a:ext uri="{FF2B5EF4-FFF2-40B4-BE49-F238E27FC236}">
                <a16:creationId xmlns:a16="http://schemas.microsoft.com/office/drawing/2014/main" id="{C8166942-EC0F-451E-A202-FBE388997978}"/>
              </a:ext>
            </a:extLst>
          </p:cNvPr>
          <p:cNvSpPr txBox="1"/>
          <p:nvPr/>
        </p:nvSpPr>
        <p:spPr>
          <a:xfrm>
            <a:off x="6294005" y="5737508"/>
            <a:ext cx="4572000" cy="584775"/>
          </a:xfrm>
          <a:prstGeom prst="rect">
            <a:avLst/>
          </a:prstGeom>
          <a:noFill/>
        </p:spPr>
        <p:txBody>
          <a:bodyPr wrap="square">
            <a:spAutoFit/>
          </a:bodyPr>
          <a:lstStyle/>
          <a:p>
            <a:pPr algn="l"/>
            <a:r>
              <a:rPr lang="ru-RU" sz="800" b="0" i="0" u="none" strike="noStrike" baseline="0" dirty="0">
                <a:latin typeface="AkzidenzGroteskPro-Regular"/>
              </a:rPr>
              <a:t>Габариты </a:t>
            </a:r>
            <a:r>
              <a:rPr lang="ru-RU" sz="800" b="0" i="0" u="none" strike="noStrike" baseline="0" dirty="0">
                <a:latin typeface="AkzidenzGroteskPro-Light"/>
              </a:rPr>
              <a:t>(</a:t>
            </a:r>
            <a:r>
              <a:rPr lang="ru-RU" sz="800" b="0" i="0" u="none" strike="noStrike" baseline="0" dirty="0">
                <a:latin typeface="AkzidenzGroteskPro-Regular"/>
              </a:rPr>
              <a:t>Ш</a:t>
            </a:r>
            <a:r>
              <a:rPr lang="ru-RU" sz="800" b="0" i="0" u="none" strike="noStrike" baseline="0" dirty="0">
                <a:latin typeface="AkzidenzGroteskPro-Light"/>
              </a:rPr>
              <a:t>×</a:t>
            </a:r>
            <a:r>
              <a:rPr lang="ru-RU" sz="800" b="0" i="0" u="none" strike="noStrike" baseline="0" dirty="0">
                <a:latin typeface="AkzidenzGroteskPro-Regular"/>
              </a:rPr>
              <a:t>Г</a:t>
            </a:r>
            <a:r>
              <a:rPr lang="ru-RU" sz="800" b="0" i="0" u="none" strike="noStrike" baseline="0" dirty="0">
                <a:latin typeface="AkzidenzGroteskPro-Light"/>
              </a:rPr>
              <a:t>×</a:t>
            </a:r>
            <a:r>
              <a:rPr lang="ru-RU" sz="800" b="0" i="0" u="none" strike="noStrike" baseline="0" dirty="0">
                <a:latin typeface="AkzidenzGroteskPro-Regular"/>
              </a:rPr>
              <a:t>В</a:t>
            </a:r>
            <a:r>
              <a:rPr lang="ru-RU" sz="800" b="0" i="0" u="none" strike="noStrike" baseline="0" dirty="0">
                <a:latin typeface="AkzidenzGroteskPro-Light"/>
              </a:rPr>
              <a:t>)(</a:t>
            </a:r>
            <a:r>
              <a:rPr lang="ru-RU" sz="800" b="0" i="0" u="none" strike="noStrike" baseline="0" dirty="0">
                <a:latin typeface="AkzidenzGroteskPro-Regular"/>
              </a:rPr>
              <a:t>мм</a:t>
            </a:r>
            <a:r>
              <a:rPr lang="ru-RU" sz="800" b="0" i="0" u="none" strike="noStrike" baseline="0" dirty="0">
                <a:latin typeface="AkzidenzGroteskPro-Light"/>
              </a:rPr>
              <a:t>) </a:t>
            </a:r>
          </a:p>
          <a:p>
            <a:pPr algn="l"/>
            <a:r>
              <a:rPr lang="ru-RU" sz="800" b="0" i="0" u="none" strike="noStrike" baseline="0" dirty="0">
                <a:latin typeface="AkzidenzGroteskPro-Light"/>
              </a:rPr>
              <a:t>450×840×967 450×840×1400 600×900×1600</a:t>
            </a:r>
          </a:p>
          <a:p>
            <a:pPr algn="l"/>
            <a:r>
              <a:rPr lang="ru-RU" sz="800" b="0" i="0" u="none" strike="noStrike" baseline="0" dirty="0">
                <a:latin typeface="AkzidenzGroteskPro-Regular"/>
              </a:rPr>
              <a:t>Вес </a:t>
            </a:r>
            <a:r>
              <a:rPr lang="ru-RU" sz="800" b="0" i="0" u="none" strike="noStrike" baseline="0" dirty="0">
                <a:latin typeface="AkzidenzGroteskPro-Light"/>
              </a:rPr>
              <a:t>(</a:t>
            </a:r>
            <a:r>
              <a:rPr lang="ru-RU" sz="800" b="0" i="0" u="none" strike="noStrike" baseline="0" dirty="0">
                <a:latin typeface="AkzidenzGroteskPro-Regular"/>
              </a:rPr>
              <a:t>кг</a:t>
            </a:r>
            <a:r>
              <a:rPr lang="ru-RU" sz="800" b="0" i="0" u="none" strike="noStrike" baseline="0" dirty="0">
                <a:latin typeface="AkzidenzGroteskPro-Light"/>
              </a:rPr>
              <a:t>)</a:t>
            </a:r>
          </a:p>
          <a:p>
            <a:pPr algn="l"/>
            <a:r>
              <a:rPr lang="ru-RU" sz="800" b="0" i="0" u="none" strike="noStrike" baseline="0" dirty="0">
                <a:latin typeface="AkzidenzGroteskPro-Light"/>
              </a:rPr>
              <a:t>120 210 210 210 242 270 300</a:t>
            </a:r>
            <a:endParaRPr lang="ru-RU" dirty="0"/>
          </a:p>
        </p:txBody>
      </p:sp>
      <p:pic>
        <p:nvPicPr>
          <p:cNvPr id="52" name="Рисунок 51">
            <a:extLst>
              <a:ext uri="{FF2B5EF4-FFF2-40B4-BE49-F238E27FC236}">
                <a16:creationId xmlns:a16="http://schemas.microsoft.com/office/drawing/2014/main" id="{AF7ECE2F-1BBE-4563-B2BC-0A83D5CEA0DF}"/>
              </a:ext>
            </a:extLst>
          </p:cNvPr>
          <p:cNvPicPr>
            <a:picLocks noChangeAspect="1"/>
          </p:cNvPicPr>
          <p:nvPr/>
        </p:nvPicPr>
        <p:blipFill rotWithShape="1">
          <a:blip r:embed="rId8"/>
          <a:srcRect l="14773" t="25841" r="32159" b="12848"/>
          <a:stretch/>
        </p:blipFill>
        <p:spPr>
          <a:xfrm>
            <a:off x="6120244" y="3834821"/>
            <a:ext cx="2965204" cy="1926981"/>
          </a:xfrm>
          <a:prstGeom prst="rect">
            <a:avLst/>
          </a:prstGeom>
        </p:spPr>
      </p:pic>
    </p:spTree>
    <p:extLst>
      <p:ext uri="{BB962C8B-B14F-4D97-AF65-F5344CB8AC3E}">
        <p14:creationId xmlns:p14="http://schemas.microsoft.com/office/powerpoint/2010/main" val="265993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E97BCD-5E78-41CC-B3C8-15BDFC268587}"/>
              </a:ext>
            </a:extLst>
          </p:cNvPr>
          <p:cNvSpPr txBox="1"/>
          <p:nvPr/>
        </p:nvSpPr>
        <p:spPr>
          <a:xfrm>
            <a:off x="654627" y="289899"/>
            <a:ext cx="7398328" cy="1477328"/>
          </a:xfrm>
          <a:prstGeom prst="rect">
            <a:avLst/>
          </a:prstGeom>
          <a:noFill/>
        </p:spPr>
        <p:txBody>
          <a:bodyPr wrap="square">
            <a:spAutoFit/>
          </a:bodyPr>
          <a:lstStyle/>
          <a:p>
            <a:pPr marL="285750" indent="-285750">
              <a:buFont typeface="Arial" panose="020B0604020202020204" pitchFamily="34" charset="0"/>
              <a:buChar char="•"/>
            </a:pPr>
            <a:r>
              <a:rPr lang="ru-RU" sz="1800" dirty="0">
                <a:solidFill>
                  <a:srgbClr val="C00000"/>
                </a:solidFill>
                <a:cs typeface="Adobe Devanagari" panose="02040503050201020203" pitchFamily="18" charset="0"/>
              </a:rPr>
              <a:t>Совместимость мед</a:t>
            </a:r>
            <a:r>
              <a:rPr lang="ru-RU" dirty="0">
                <a:solidFill>
                  <a:srgbClr val="C00000"/>
                </a:solidFill>
                <a:cs typeface="Adobe Devanagari" panose="02040503050201020203" pitchFamily="18" charset="0"/>
              </a:rPr>
              <a:t>о</a:t>
            </a:r>
            <a:r>
              <a:rPr lang="ru-RU" sz="1800" dirty="0">
                <a:solidFill>
                  <a:srgbClr val="C00000"/>
                </a:solidFill>
                <a:cs typeface="Adobe Devanagari" panose="02040503050201020203" pitchFamily="18" charset="0"/>
              </a:rPr>
              <a:t>борудования и ИБП. </a:t>
            </a:r>
          </a:p>
          <a:p>
            <a:r>
              <a:rPr lang="ru-RU" sz="1800" dirty="0">
                <a:solidFill>
                  <a:srgbClr val="C00000"/>
                </a:solidFill>
                <a:cs typeface="Adobe Devanagari" panose="02040503050201020203" pitchFamily="18" charset="0"/>
              </a:rPr>
              <a:t>Как подобрать ИБП:</a:t>
            </a:r>
          </a:p>
          <a:p>
            <a:pPr marL="742950" lvl="1" indent="-285750">
              <a:buFont typeface="Wingdings" panose="05000000000000000000" pitchFamily="2" charset="2"/>
              <a:buChar char="ü"/>
            </a:pPr>
            <a:r>
              <a:rPr lang="ru-RU" dirty="0">
                <a:solidFill>
                  <a:srgbClr val="C00000"/>
                </a:solidFill>
                <a:cs typeface="Adobe Devanagari" panose="02040503050201020203" pitchFamily="18" charset="0"/>
              </a:rPr>
              <a:t>Потребляемая мощность аппаратов</a:t>
            </a:r>
          </a:p>
          <a:p>
            <a:pPr marL="742950" lvl="1" indent="-285750">
              <a:buFont typeface="Wingdings" panose="05000000000000000000" pitchFamily="2" charset="2"/>
              <a:buChar char="ü"/>
            </a:pPr>
            <a:r>
              <a:rPr lang="ru-RU" dirty="0">
                <a:solidFill>
                  <a:srgbClr val="C00000"/>
                </a:solidFill>
                <a:cs typeface="Adobe Devanagari" panose="02040503050201020203" pitchFamily="18" charset="0"/>
              </a:rPr>
              <a:t>Удобство содержания</a:t>
            </a:r>
          </a:p>
          <a:p>
            <a:pPr marL="742950" lvl="1" indent="-285750">
              <a:buFont typeface="Wingdings" panose="05000000000000000000" pitchFamily="2" charset="2"/>
              <a:buChar char="ü"/>
            </a:pPr>
            <a:r>
              <a:rPr lang="ru-RU" dirty="0">
                <a:solidFill>
                  <a:srgbClr val="C00000"/>
                </a:solidFill>
                <a:cs typeface="Adobe Devanagari" panose="02040503050201020203" pitchFamily="18" charset="0"/>
              </a:rPr>
              <a:t>Сопоставление вложений</a:t>
            </a:r>
          </a:p>
        </p:txBody>
      </p:sp>
      <p:graphicFrame>
        <p:nvGraphicFramePr>
          <p:cNvPr id="3" name="Таблица 2">
            <a:extLst>
              <a:ext uri="{FF2B5EF4-FFF2-40B4-BE49-F238E27FC236}">
                <a16:creationId xmlns:a16="http://schemas.microsoft.com/office/drawing/2014/main" id="{859B1D4C-A845-45AF-9FD7-91A0F5FC7635}"/>
              </a:ext>
            </a:extLst>
          </p:cNvPr>
          <p:cNvGraphicFramePr>
            <a:graphicFrameLocks noGrp="1"/>
          </p:cNvGraphicFramePr>
          <p:nvPr>
            <p:extLst>
              <p:ext uri="{D42A27DB-BD31-4B8C-83A1-F6EECF244321}">
                <p14:modId xmlns:p14="http://schemas.microsoft.com/office/powerpoint/2010/main" val="3936728079"/>
              </p:ext>
            </p:extLst>
          </p:nvPr>
        </p:nvGraphicFramePr>
        <p:xfrm>
          <a:off x="495301" y="1987550"/>
          <a:ext cx="8334374" cy="3575049"/>
        </p:xfrm>
        <a:graphic>
          <a:graphicData uri="http://schemas.openxmlformats.org/drawingml/2006/table">
            <a:tbl>
              <a:tblPr>
                <a:tableStyleId>{5C22544A-7EE6-4342-B048-85BDC9FD1C3A}</a:tableStyleId>
              </a:tblPr>
              <a:tblGrid>
                <a:gridCol w="1904999">
                  <a:extLst>
                    <a:ext uri="{9D8B030D-6E8A-4147-A177-3AD203B41FA5}">
                      <a16:colId xmlns:a16="http://schemas.microsoft.com/office/drawing/2014/main" val="2026946441"/>
                    </a:ext>
                  </a:extLst>
                </a:gridCol>
                <a:gridCol w="1978981">
                  <a:extLst>
                    <a:ext uri="{9D8B030D-6E8A-4147-A177-3AD203B41FA5}">
                      <a16:colId xmlns:a16="http://schemas.microsoft.com/office/drawing/2014/main" val="1536252681"/>
                    </a:ext>
                  </a:extLst>
                </a:gridCol>
                <a:gridCol w="2544367">
                  <a:extLst>
                    <a:ext uri="{9D8B030D-6E8A-4147-A177-3AD203B41FA5}">
                      <a16:colId xmlns:a16="http://schemas.microsoft.com/office/drawing/2014/main" val="3091616692"/>
                    </a:ext>
                  </a:extLst>
                </a:gridCol>
                <a:gridCol w="1906027">
                  <a:extLst>
                    <a:ext uri="{9D8B030D-6E8A-4147-A177-3AD203B41FA5}">
                      <a16:colId xmlns:a16="http://schemas.microsoft.com/office/drawing/2014/main" val="2778722560"/>
                    </a:ext>
                  </a:extLst>
                </a:gridCol>
              </a:tblGrid>
              <a:tr h="201980">
                <a:tc>
                  <a:txBody>
                    <a:bodyPr/>
                    <a:lstStyle/>
                    <a:p>
                      <a:pPr algn="l" fontAlgn="b"/>
                      <a:r>
                        <a:rPr lang="ru-RU" sz="900" u="none" strike="noStrike" dirty="0">
                          <a:effectLst/>
                        </a:rPr>
                        <a:t>ТИП ОБОРУДОВАНИЯ</a:t>
                      </a:r>
                      <a:endParaRPr lang="ru-RU" sz="900" b="0" i="0" u="none" strike="noStrike" dirty="0">
                        <a:solidFill>
                          <a:srgbClr val="000000"/>
                        </a:solidFill>
                        <a:effectLst/>
                        <a:latin typeface="Calibri" panose="020F0502020204030204" pitchFamily="34" charset="0"/>
                      </a:endParaRPr>
                    </a:p>
                  </a:txBody>
                  <a:tcPr marL="8141" marR="8141" marT="8141" marB="0" anchor="b">
                    <a:solidFill>
                      <a:srgbClr val="61B4FF"/>
                    </a:solidFill>
                  </a:tcPr>
                </a:tc>
                <a:tc>
                  <a:txBody>
                    <a:bodyPr/>
                    <a:lstStyle/>
                    <a:p>
                      <a:pPr algn="ctr" fontAlgn="ctr"/>
                      <a:r>
                        <a:rPr lang="ru-RU" sz="900" u="none" strike="noStrike" dirty="0">
                          <a:effectLst/>
                        </a:rPr>
                        <a:t>УЗИ</a:t>
                      </a:r>
                      <a:endParaRPr lang="ru-RU" sz="900" b="1" i="0" u="none" strike="noStrike" dirty="0">
                        <a:solidFill>
                          <a:srgbClr val="000000"/>
                        </a:solidFill>
                        <a:effectLst/>
                        <a:latin typeface="Calibri" panose="020F0502020204030204" pitchFamily="34" charset="0"/>
                      </a:endParaRPr>
                    </a:p>
                  </a:txBody>
                  <a:tcPr marL="8141" marR="8141" marT="8141" marB="0" anchor="ctr">
                    <a:solidFill>
                      <a:srgbClr val="61B4FF"/>
                    </a:solidFill>
                  </a:tcPr>
                </a:tc>
                <a:tc>
                  <a:txBody>
                    <a:bodyPr/>
                    <a:lstStyle/>
                    <a:p>
                      <a:pPr algn="ctr" fontAlgn="ctr"/>
                      <a:r>
                        <a:rPr lang="ru-RU" sz="900" u="none" strike="noStrike" dirty="0">
                          <a:effectLst/>
                        </a:rPr>
                        <a:t>КТ</a:t>
                      </a:r>
                      <a:endParaRPr lang="ru-RU" sz="900" b="1" i="0" u="none" strike="noStrike" dirty="0">
                        <a:solidFill>
                          <a:srgbClr val="000000"/>
                        </a:solidFill>
                        <a:effectLst/>
                        <a:latin typeface="Calibri" panose="020F0502020204030204" pitchFamily="34" charset="0"/>
                      </a:endParaRPr>
                    </a:p>
                  </a:txBody>
                  <a:tcPr marL="8141" marR="8141" marT="8141" marB="0" anchor="ctr">
                    <a:solidFill>
                      <a:srgbClr val="61B4FF"/>
                    </a:solidFill>
                  </a:tcPr>
                </a:tc>
                <a:tc>
                  <a:txBody>
                    <a:bodyPr/>
                    <a:lstStyle/>
                    <a:p>
                      <a:pPr algn="ctr" fontAlgn="ctr"/>
                      <a:r>
                        <a:rPr lang="ru-RU" sz="900" u="none" strike="noStrike" dirty="0">
                          <a:effectLst/>
                        </a:rPr>
                        <a:t>МРТ</a:t>
                      </a:r>
                      <a:endParaRPr lang="ru-RU" sz="900" b="1" i="0" u="none" strike="noStrike" dirty="0">
                        <a:solidFill>
                          <a:srgbClr val="000000"/>
                        </a:solidFill>
                        <a:effectLst/>
                        <a:latin typeface="Calibri" panose="020F0502020204030204" pitchFamily="34" charset="0"/>
                      </a:endParaRPr>
                    </a:p>
                  </a:txBody>
                  <a:tcPr marL="8141" marR="8141" marT="8141" marB="0" anchor="ctr">
                    <a:solidFill>
                      <a:srgbClr val="61B4FF"/>
                    </a:solidFill>
                  </a:tcPr>
                </a:tc>
                <a:extLst>
                  <a:ext uri="{0D108BD9-81ED-4DB2-BD59-A6C34878D82A}">
                    <a16:rowId xmlns:a16="http://schemas.microsoft.com/office/drawing/2014/main" val="3854084150"/>
                  </a:ext>
                </a:extLst>
              </a:tr>
              <a:tr h="2383366">
                <a:tc>
                  <a:txBody>
                    <a:bodyPr/>
                    <a:lstStyle/>
                    <a:p>
                      <a:pPr algn="ctr" fontAlgn="ctr"/>
                      <a:r>
                        <a:rPr lang="ru-RU" sz="900" u="none" strike="noStrike">
                          <a:effectLst/>
                        </a:rPr>
                        <a:t>МАРКА</a:t>
                      </a:r>
                      <a:endParaRPr lang="ru-RU" sz="900" b="0" i="0" u="none" strike="noStrike">
                        <a:solidFill>
                          <a:srgbClr val="000000"/>
                        </a:solidFill>
                        <a:effectLst/>
                        <a:latin typeface="Calibri" panose="020F0502020204030204" pitchFamily="34" charset="0"/>
                      </a:endParaRPr>
                    </a:p>
                  </a:txBody>
                  <a:tcPr marL="8141" marR="8141" marT="8141" marB="0" anchor="ctr"/>
                </a:tc>
                <a:tc>
                  <a:txBody>
                    <a:bodyPr/>
                    <a:lstStyle/>
                    <a:p>
                      <a:pPr algn="l" fontAlgn="t"/>
                      <a:r>
                        <a:rPr lang="en-US" sz="900" u="none" strike="noStrike" dirty="0">
                          <a:effectLst/>
                        </a:rPr>
                        <a:t>SONOSCAPE HDT-320 </a:t>
                      </a:r>
                      <a:endParaRPr lang="en-US" sz="900" b="0" i="0" u="none" strike="noStrike" dirty="0">
                        <a:solidFill>
                          <a:srgbClr val="000000"/>
                        </a:solidFill>
                        <a:effectLst/>
                        <a:latin typeface="Calibri" panose="020F0502020204030204" pitchFamily="34" charset="0"/>
                      </a:endParaRPr>
                    </a:p>
                  </a:txBody>
                  <a:tcPr marL="8141" marR="8141" marT="8141" marB="0"/>
                </a:tc>
                <a:tc>
                  <a:txBody>
                    <a:bodyPr/>
                    <a:lstStyle/>
                    <a:p>
                      <a:pPr algn="l" fontAlgn="t"/>
                      <a:r>
                        <a:rPr lang="en-US" sz="900" u="none" strike="noStrike" dirty="0">
                          <a:effectLst/>
                        </a:rPr>
                        <a:t>TOSHIBA ALEXION 16-</a:t>
                      </a:r>
                      <a:r>
                        <a:rPr lang="ru-RU" sz="900" u="none" strike="noStrike" dirty="0">
                          <a:effectLst/>
                        </a:rPr>
                        <a:t>СРЕЗОВЫЙ</a:t>
                      </a:r>
                      <a:endParaRPr lang="ru-RU" sz="900" b="0" i="0" u="none" strike="noStrike" dirty="0">
                        <a:solidFill>
                          <a:srgbClr val="000000"/>
                        </a:solidFill>
                        <a:effectLst/>
                        <a:latin typeface="Calibri" panose="020F0502020204030204" pitchFamily="34" charset="0"/>
                      </a:endParaRPr>
                    </a:p>
                  </a:txBody>
                  <a:tcPr marL="8141" marR="8141" marT="8141" marB="0"/>
                </a:tc>
                <a:tc>
                  <a:txBody>
                    <a:bodyPr/>
                    <a:lstStyle/>
                    <a:p>
                      <a:pPr algn="l" fontAlgn="t"/>
                      <a:r>
                        <a:rPr lang="en-US" sz="900" u="none" strike="noStrike" dirty="0">
                          <a:effectLst/>
                        </a:rPr>
                        <a:t>DIXION EVIDENCE 0.3</a:t>
                      </a:r>
                      <a:endParaRPr lang="en-US" sz="900" b="0" i="0" u="none" strike="noStrike" dirty="0">
                        <a:solidFill>
                          <a:srgbClr val="000000"/>
                        </a:solidFill>
                        <a:effectLst/>
                        <a:latin typeface="Calibri" panose="020F0502020204030204" pitchFamily="34" charset="0"/>
                      </a:endParaRPr>
                    </a:p>
                  </a:txBody>
                  <a:tcPr marL="8141" marR="8141" marT="8141" marB="0"/>
                </a:tc>
                <a:extLst>
                  <a:ext uri="{0D108BD9-81ED-4DB2-BD59-A6C34878D82A}">
                    <a16:rowId xmlns:a16="http://schemas.microsoft.com/office/drawing/2014/main" val="1245529202"/>
                  </a:ext>
                </a:extLst>
              </a:tr>
              <a:tr h="201980">
                <a:tc>
                  <a:txBody>
                    <a:bodyPr/>
                    <a:lstStyle/>
                    <a:p>
                      <a:pPr algn="l" fontAlgn="b"/>
                      <a:r>
                        <a:rPr lang="ru-RU" sz="900" u="none" strike="noStrike">
                          <a:effectLst/>
                        </a:rPr>
                        <a:t>ПОТРЕБЛЯЕМАЯ МОЩНОСТЬ</a:t>
                      </a:r>
                      <a:endParaRPr lang="ru-RU" sz="900" b="0" i="0" u="none" strike="noStrike">
                        <a:solidFill>
                          <a:srgbClr val="000000"/>
                        </a:solidFill>
                        <a:effectLst/>
                        <a:latin typeface="Calibri" panose="020F0502020204030204" pitchFamily="34" charset="0"/>
                      </a:endParaRPr>
                    </a:p>
                  </a:txBody>
                  <a:tcPr marL="8141" marR="8141" marT="8141" marB="0" anchor="b"/>
                </a:tc>
                <a:tc>
                  <a:txBody>
                    <a:bodyPr/>
                    <a:lstStyle/>
                    <a:p>
                      <a:pPr algn="ctr" fontAlgn="ctr"/>
                      <a:r>
                        <a:rPr lang="ru-RU" sz="900" u="none" strike="noStrike">
                          <a:effectLst/>
                        </a:rPr>
                        <a:t>1,2 кВт</a:t>
                      </a:r>
                      <a:endParaRPr lang="ru-RU" sz="900" b="0" i="0" u="none" strike="noStrike">
                        <a:solidFill>
                          <a:srgbClr val="000000"/>
                        </a:solidFill>
                        <a:effectLst/>
                        <a:latin typeface="Calibri" panose="020F0502020204030204" pitchFamily="34" charset="0"/>
                      </a:endParaRPr>
                    </a:p>
                  </a:txBody>
                  <a:tcPr marL="8141" marR="8141" marT="8141" marB="0" anchor="ctr"/>
                </a:tc>
                <a:tc>
                  <a:txBody>
                    <a:bodyPr/>
                    <a:lstStyle/>
                    <a:p>
                      <a:pPr algn="ctr" fontAlgn="ctr"/>
                      <a:r>
                        <a:rPr lang="ru-RU" sz="900" u="none" strike="noStrike">
                          <a:effectLst/>
                        </a:rPr>
                        <a:t>80 кВт / ПТ 96А</a:t>
                      </a:r>
                      <a:endParaRPr lang="ru-RU" sz="900" b="0" i="0" u="none" strike="noStrike">
                        <a:solidFill>
                          <a:srgbClr val="000000"/>
                        </a:solidFill>
                        <a:effectLst/>
                        <a:latin typeface="Calibri" panose="020F0502020204030204" pitchFamily="34" charset="0"/>
                      </a:endParaRPr>
                    </a:p>
                  </a:txBody>
                  <a:tcPr marL="8141" marR="8141" marT="8141" marB="0" anchor="ctr"/>
                </a:tc>
                <a:tc>
                  <a:txBody>
                    <a:bodyPr/>
                    <a:lstStyle/>
                    <a:p>
                      <a:pPr algn="ctr" fontAlgn="ctr"/>
                      <a:r>
                        <a:rPr lang="ru-RU" sz="900" u="none" strike="noStrike" dirty="0">
                          <a:effectLst/>
                        </a:rPr>
                        <a:t>120 кВт / 136 А</a:t>
                      </a:r>
                      <a:endParaRPr lang="ru-RU" sz="900" b="0" i="0" u="none" strike="noStrike" dirty="0">
                        <a:solidFill>
                          <a:srgbClr val="000000"/>
                        </a:solidFill>
                        <a:effectLst/>
                        <a:latin typeface="Calibri" panose="020F0502020204030204" pitchFamily="34" charset="0"/>
                      </a:endParaRPr>
                    </a:p>
                  </a:txBody>
                  <a:tcPr marL="8141" marR="8141" marT="8141" marB="0" anchor="ctr"/>
                </a:tc>
                <a:extLst>
                  <a:ext uri="{0D108BD9-81ED-4DB2-BD59-A6C34878D82A}">
                    <a16:rowId xmlns:a16="http://schemas.microsoft.com/office/drawing/2014/main" val="2997373830"/>
                  </a:ext>
                </a:extLst>
              </a:tr>
              <a:tr h="201980">
                <a:tc>
                  <a:txBody>
                    <a:bodyPr/>
                    <a:lstStyle/>
                    <a:p>
                      <a:pPr algn="l" fontAlgn="b"/>
                      <a:r>
                        <a:rPr lang="ru-RU" sz="900" u="none" strike="noStrike">
                          <a:effectLst/>
                        </a:rPr>
                        <a:t>НЕОБХОДИМЫЙ ИБП</a:t>
                      </a:r>
                      <a:endParaRPr lang="ru-RU" sz="900" b="0" i="0" u="none" strike="noStrike">
                        <a:solidFill>
                          <a:srgbClr val="000000"/>
                        </a:solidFill>
                        <a:effectLst/>
                        <a:latin typeface="Calibri" panose="020F0502020204030204" pitchFamily="34" charset="0"/>
                      </a:endParaRPr>
                    </a:p>
                  </a:txBody>
                  <a:tcPr marL="8141" marR="8141" marT="8141" marB="0" anchor="b"/>
                </a:tc>
                <a:tc>
                  <a:txBody>
                    <a:bodyPr/>
                    <a:lstStyle/>
                    <a:p>
                      <a:pPr algn="ctr" fontAlgn="ctr"/>
                      <a:r>
                        <a:rPr lang="ru-RU" sz="900" u="none" strike="noStrike">
                          <a:effectLst/>
                        </a:rPr>
                        <a:t>2 кВА</a:t>
                      </a:r>
                      <a:endParaRPr lang="ru-RU" sz="900" b="0" i="0" u="none" strike="noStrike">
                        <a:solidFill>
                          <a:srgbClr val="000000"/>
                        </a:solidFill>
                        <a:effectLst/>
                        <a:latin typeface="Calibri" panose="020F0502020204030204" pitchFamily="34" charset="0"/>
                      </a:endParaRPr>
                    </a:p>
                  </a:txBody>
                  <a:tcPr marL="8141" marR="8141" marT="8141" marB="0" anchor="ctr"/>
                </a:tc>
                <a:tc>
                  <a:txBody>
                    <a:bodyPr/>
                    <a:lstStyle/>
                    <a:p>
                      <a:pPr algn="ctr" fontAlgn="ctr"/>
                      <a:r>
                        <a:rPr lang="ru-RU" sz="900" u="none" strike="noStrike">
                          <a:effectLst/>
                        </a:rPr>
                        <a:t>120 кВА</a:t>
                      </a:r>
                      <a:endParaRPr lang="ru-RU" sz="900" b="0" i="0" u="none" strike="noStrike">
                        <a:solidFill>
                          <a:srgbClr val="000000"/>
                        </a:solidFill>
                        <a:effectLst/>
                        <a:latin typeface="Calibri" panose="020F0502020204030204" pitchFamily="34" charset="0"/>
                      </a:endParaRPr>
                    </a:p>
                  </a:txBody>
                  <a:tcPr marL="8141" marR="8141" marT="8141" marB="0" anchor="ctr"/>
                </a:tc>
                <a:tc>
                  <a:txBody>
                    <a:bodyPr/>
                    <a:lstStyle/>
                    <a:p>
                      <a:pPr algn="ctr" fontAlgn="ctr"/>
                      <a:r>
                        <a:rPr lang="ru-RU" sz="900" u="none" strike="noStrike" dirty="0">
                          <a:effectLst/>
                        </a:rPr>
                        <a:t>160 </a:t>
                      </a:r>
                      <a:r>
                        <a:rPr lang="ru-RU" sz="900" u="none" strike="noStrike" dirty="0" err="1">
                          <a:effectLst/>
                        </a:rPr>
                        <a:t>кВА</a:t>
                      </a:r>
                      <a:endParaRPr lang="ru-RU" sz="900" b="0" i="0" u="none" strike="noStrike" dirty="0">
                        <a:solidFill>
                          <a:srgbClr val="000000"/>
                        </a:solidFill>
                        <a:effectLst/>
                        <a:latin typeface="Calibri" panose="020F0502020204030204" pitchFamily="34" charset="0"/>
                      </a:endParaRPr>
                    </a:p>
                  </a:txBody>
                  <a:tcPr marL="8141" marR="8141" marT="8141" marB="0" anchor="ctr"/>
                </a:tc>
                <a:extLst>
                  <a:ext uri="{0D108BD9-81ED-4DB2-BD59-A6C34878D82A}">
                    <a16:rowId xmlns:a16="http://schemas.microsoft.com/office/drawing/2014/main" val="3872380397"/>
                  </a:ext>
                </a:extLst>
              </a:tr>
              <a:tr h="383763">
                <a:tc>
                  <a:txBody>
                    <a:bodyPr/>
                    <a:lstStyle/>
                    <a:p>
                      <a:pPr algn="l" fontAlgn="t"/>
                      <a:r>
                        <a:rPr lang="ru-RU" sz="900" u="none" strike="noStrike">
                          <a:effectLst/>
                        </a:rPr>
                        <a:t>СТОИМОСТЬ АППАРАТА/ЗАМЕНЫ ЗАПЧАСТИ</a:t>
                      </a:r>
                      <a:endParaRPr lang="ru-RU" sz="900" b="0" i="0" u="none" strike="noStrike">
                        <a:solidFill>
                          <a:srgbClr val="000000"/>
                        </a:solidFill>
                        <a:effectLst/>
                        <a:latin typeface="Calibri" panose="020F0502020204030204" pitchFamily="34" charset="0"/>
                      </a:endParaRPr>
                    </a:p>
                  </a:txBody>
                  <a:tcPr marL="8141" marR="8141" marT="8141" marB="0"/>
                </a:tc>
                <a:tc>
                  <a:txBody>
                    <a:bodyPr/>
                    <a:lstStyle/>
                    <a:p>
                      <a:pPr algn="ctr" fontAlgn="ctr"/>
                      <a:r>
                        <a:rPr lang="ru-RU" sz="900" u="none" strike="noStrike">
                          <a:effectLst/>
                        </a:rPr>
                        <a:t>1.050.000 руб./150.000 руб.</a:t>
                      </a:r>
                      <a:endParaRPr lang="ru-RU" sz="900" b="0" i="0" u="none" strike="noStrike">
                        <a:solidFill>
                          <a:srgbClr val="000000"/>
                        </a:solidFill>
                        <a:effectLst/>
                        <a:latin typeface="Calibri" panose="020F0502020204030204" pitchFamily="34" charset="0"/>
                      </a:endParaRPr>
                    </a:p>
                  </a:txBody>
                  <a:tcPr marL="8141" marR="8141" marT="8141" marB="0" anchor="ctr"/>
                </a:tc>
                <a:tc>
                  <a:txBody>
                    <a:bodyPr/>
                    <a:lstStyle/>
                    <a:p>
                      <a:pPr algn="ctr" fontAlgn="ctr"/>
                      <a:r>
                        <a:rPr lang="ru-RU" sz="900" u="none" strike="noStrike">
                          <a:effectLst/>
                        </a:rPr>
                        <a:t>15.000.000 руб./4.000.000 руб.</a:t>
                      </a:r>
                      <a:endParaRPr lang="ru-RU" sz="900" b="0" i="0" u="none" strike="noStrike">
                        <a:solidFill>
                          <a:srgbClr val="000000"/>
                        </a:solidFill>
                        <a:effectLst/>
                        <a:latin typeface="Calibri" panose="020F0502020204030204" pitchFamily="34" charset="0"/>
                      </a:endParaRPr>
                    </a:p>
                  </a:txBody>
                  <a:tcPr marL="8141" marR="8141" marT="8141" marB="0" anchor="ctr"/>
                </a:tc>
                <a:tc>
                  <a:txBody>
                    <a:bodyPr/>
                    <a:lstStyle/>
                    <a:p>
                      <a:pPr algn="ctr" fontAlgn="ctr"/>
                      <a:r>
                        <a:rPr lang="ru-RU" sz="900" u="none" strike="noStrike" dirty="0">
                          <a:effectLst/>
                        </a:rPr>
                        <a:t>23.000.000 руб./4.700.000 руб.</a:t>
                      </a:r>
                      <a:endParaRPr lang="ru-RU" sz="900" b="0" i="0" u="none" strike="noStrike" dirty="0">
                        <a:solidFill>
                          <a:srgbClr val="000000"/>
                        </a:solidFill>
                        <a:effectLst/>
                        <a:latin typeface="Calibri" panose="020F0502020204030204" pitchFamily="34" charset="0"/>
                      </a:endParaRPr>
                    </a:p>
                  </a:txBody>
                  <a:tcPr marL="8141" marR="8141" marT="8141" marB="0" anchor="ctr"/>
                </a:tc>
                <a:extLst>
                  <a:ext uri="{0D108BD9-81ED-4DB2-BD59-A6C34878D82A}">
                    <a16:rowId xmlns:a16="http://schemas.microsoft.com/office/drawing/2014/main" val="3147829150"/>
                  </a:ext>
                </a:extLst>
              </a:tr>
              <a:tr h="201980">
                <a:tc>
                  <a:txBody>
                    <a:bodyPr/>
                    <a:lstStyle/>
                    <a:p>
                      <a:pPr algn="l" fontAlgn="b"/>
                      <a:r>
                        <a:rPr lang="ru-RU" sz="900" u="none" strike="noStrike">
                          <a:effectLst/>
                        </a:rPr>
                        <a:t>СТОИМОСТЬ ИБП</a:t>
                      </a:r>
                      <a:endParaRPr lang="ru-RU" sz="900" b="0" i="0" u="none" strike="noStrike">
                        <a:solidFill>
                          <a:srgbClr val="000000"/>
                        </a:solidFill>
                        <a:effectLst/>
                        <a:latin typeface="Calibri" panose="020F0502020204030204" pitchFamily="34" charset="0"/>
                      </a:endParaRPr>
                    </a:p>
                  </a:txBody>
                  <a:tcPr marL="8141" marR="8141" marT="8141" marB="0" anchor="b"/>
                </a:tc>
                <a:tc>
                  <a:txBody>
                    <a:bodyPr/>
                    <a:lstStyle/>
                    <a:p>
                      <a:pPr algn="ctr" fontAlgn="ctr"/>
                      <a:r>
                        <a:rPr lang="ru-RU" sz="900" u="none" strike="noStrike">
                          <a:effectLst/>
                        </a:rPr>
                        <a:t>55.000 руб.</a:t>
                      </a:r>
                      <a:endParaRPr lang="ru-RU" sz="900" b="0" i="0" u="none" strike="noStrike">
                        <a:solidFill>
                          <a:srgbClr val="000000"/>
                        </a:solidFill>
                        <a:effectLst/>
                        <a:latin typeface="Calibri" panose="020F0502020204030204" pitchFamily="34" charset="0"/>
                      </a:endParaRPr>
                    </a:p>
                  </a:txBody>
                  <a:tcPr marL="8141" marR="8141" marT="8141" marB="0" anchor="ctr"/>
                </a:tc>
                <a:tc>
                  <a:txBody>
                    <a:bodyPr/>
                    <a:lstStyle/>
                    <a:p>
                      <a:pPr algn="ctr" fontAlgn="ctr"/>
                      <a:r>
                        <a:rPr lang="ru-RU" sz="900" u="none" strike="noStrike">
                          <a:effectLst/>
                        </a:rPr>
                        <a:t>1.500.000 руб.</a:t>
                      </a:r>
                      <a:endParaRPr lang="ru-RU" sz="900" b="0" i="0" u="none" strike="noStrike">
                        <a:solidFill>
                          <a:srgbClr val="000000"/>
                        </a:solidFill>
                        <a:effectLst/>
                        <a:latin typeface="Calibri" panose="020F0502020204030204" pitchFamily="34" charset="0"/>
                      </a:endParaRPr>
                    </a:p>
                  </a:txBody>
                  <a:tcPr marL="8141" marR="8141" marT="8141" marB="0" anchor="ctr"/>
                </a:tc>
                <a:tc>
                  <a:txBody>
                    <a:bodyPr/>
                    <a:lstStyle/>
                    <a:p>
                      <a:pPr algn="ctr" fontAlgn="ctr"/>
                      <a:r>
                        <a:rPr lang="ru-RU" sz="900" u="none" strike="noStrike" dirty="0">
                          <a:effectLst/>
                        </a:rPr>
                        <a:t>2.100.000</a:t>
                      </a:r>
                      <a:endParaRPr lang="ru-RU" sz="900" b="0" i="0" u="none" strike="noStrike" dirty="0">
                        <a:solidFill>
                          <a:srgbClr val="000000"/>
                        </a:solidFill>
                        <a:effectLst/>
                        <a:latin typeface="Calibri" panose="020F0502020204030204" pitchFamily="34" charset="0"/>
                      </a:endParaRPr>
                    </a:p>
                  </a:txBody>
                  <a:tcPr marL="8141" marR="8141" marT="8141" marB="0" anchor="ctr"/>
                </a:tc>
                <a:extLst>
                  <a:ext uri="{0D108BD9-81ED-4DB2-BD59-A6C34878D82A}">
                    <a16:rowId xmlns:a16="http://schemas.microsoft.com/office/drawing/2014/main" val="778146139"/>
                  </a:ext>
                </a:extLst>
              </a:tr>
            </a:tbl>
          </a:graphicData>
        </a:graphic>
      </p:graphicFrame>
      <p:pic>
        <p:nvPicPr>
          <p:cNvPr id="8" name="Рисунок 7" descr="Видеоэндоскопическая система SonoScape HD-320">
            <a:extLst>
              <a:ext uri="{FF2B5EF4-FFF2-40B4-BE49-F238E27FC236}">
                <a16:creationId xmlns:a16="http://schemas.microsoft.com/office/drawing/2014/main" id="{46C9806C-0188-4F98-927D-03BE1FA70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88" y="2243045"/>
            <a:ext cx="1438274" cy="2238559"/>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КТ TOSHIBA Activion 16 купить в Ногинске, цена, фото товара - Объявление на  MedNav.ru">
            <a:extLst>
              <a:ext uri="{FF2B5EF4-FFF2-40B4-BE49-F238E27FC236}">
                <a16:creationId xmlns:a16="http://schemas.microsoft.com/office/drawing/2014/main" id="{784B3E44-1825-4B59-8DCD-0B2186F3A90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357" b="90000" l="4625" r="98375">
                        <a14:foregroundMark x1="70125" y1="36429" x2="75500" y2="32321"/>
                        <a14:foregroundMark x1="50750" y1="21250" x2="52250" y2="16964"/>
                        <a14:foregroundMark x1="71625" y1="22500" x2="70500" y2="18393"/>
                        <a14:foregroundMark x1="71250" y1="20179" x2="70500" y2="16964"/>
                        <a14:foregroundMark x1="43750" y1="17500" x2="65625" y2="16964"/>
                      </a14:backgroundRemoval>
                    </a14:imgEffect>
                  </a14:imgLayer>
                </a14:imgProps>
              </a:ext>
              <a:ext uri="{28A0092B-C50C-407E-A947-70E740481C1C}">
                <a14:useLocalDpi xmlns:a14="http://schemas.microsoft.com/office/drawing/2010/main" val="0"/>
              </a:ext>
            </a:extLst>
          </a:blip>
          <a:srcRect l="6229" r="6055"/>
          <a:stretch/>
        </p:blipFill>
        <p:spPr bwMode="auto">
          <a:xfrm>
            <a:off x="4365193" y="2414402"/>
            <a:ext cx="2590834" cy="2238559"/>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descr="Evidence 0.3">
            <a:extLst>
              <a:ext uri="{FF2B5EF4-FFF2-40B4-BE49-F238E27FC236}">
                <a16:creationId xmlns:a16="http://schemas.microsoft.com/office/drawing/2014/main" id="{3B15EEA8-CD64-4BF1-855D-721786F3A2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6027" y="2482977"/>
            <a:ext cx="1914525" cy="175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9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47B43ACA-9235-4403-BE83-D92E6E011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22" y="0"/>
            <a:ext cx="10196370" cy="6858000"/>
          </a:xfrm>
          <a:prstGeom prst="rect">
            <a:avLst/>
          </a:prstGeom>
        </p:spPr>
      </p:pic>
    </p:spTree>
    <p:extLst>
      <p:ext uri="{BB962C8B-B14F-4D97-AF65-F5344CB8AC3E}">
        <p14:creationId xmlns:p14="http://schemas.microsoft.com/office/powerpoint/2010/main" val="2999845387"/>
      </p:ext>
    </p:extLst>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977</TotalTime>
  <Words>475</Words>
  <Application>Microsoft Office PowerPoint</Application>
  <PresentationFormat>Экран (4:3)</PresentationFormat>
  <Paragraphs>71</Paragraphs>
  <Slides>7</Slides>
  <Notes>0</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7</vt:i4>
      </vt:variant>
    </vt:vector>
  </HeadingPairs>
  <TitlesOfParts>
    <vt:vector size="22" baseType="lpstr">
      <vt:lpstr>AkzidenzGroteskPro-Light</vt:lpstr>
      <vt:lpstr>AkzidenzGroteskPro-Regular</vt:lpstr>
      <vt:lpstr>Arial</vt:lpstr>
      <vt:lpstr>BankGothic Lt BT</vt:lpstr>
      <vt:lpstr>Bookman Old Style</vt:lpstr>
      <vt:lpstr>Calibri</vt:lpstr>
      <vt:lpstr>Calibri Light</vt:lpstr>
      <vt:lpstr>Fira Sans</vt:lpstr>
      <vt:lpstr>IBMPlexSans-Italic</vt:lpstr>
      <vt:lpstr>IBMPlexSans-Medium</vt:lpstr>
      <vt:lpstr>IBMPlexSans-MediumItalic</vt:lpstr>
      <vt:lpstr>Roboto</vt:lpstr>
      <vt:lpstr>Tahoma</vt:lpstr>
      <vt:lpstr>Wingdings</vt:lpstr>
      <vt:lpstr>Ретро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Марк Ровский</dc:creator>
  <cp:lastModifiedBy>Марк Ровский</cp:lastModifiedBy>
  <cp:revision>5</cp:revision>
  <dcterms:created xsi:type="dcterms:W3CDTF">2022-01-21T07:55:59Z</dcterms:created>
  <dcterms:modified xsi:type="dcterms:W3CDTF">2022-01-28T11:46:58Z</dcterms:modified>
</cp:coreProperties>
</file>