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3" r:id="rId4"/>
    <p:sldId id="261" r:id="rId5"/>
    <p:sldId id="260" r:id="rId6"/>
    <p:sldId id="274" r:id="rId7"/>
    <p:sldId id="273" r:id="rId8"/>
    <p:sldId id="272" r:id="rId9"/>
    <p:sldId id="269" r:id="rId10"/>
    <p:sldId id="270" r:id="rId11"/>
    <p:sldId id="25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529"/>
  </p:normalViewPr>
  <p:slideViewPr>
    <p:cSldViewPr snapToGrid="0" snapToObjects="1">
      <p:cViewPr>
        <p:scale>
          <a:sx n="200" d="100"/>
          <a:sy n="200" d="100"/>
        </p:scale>
        <p:origin x="-3402" y="-1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28D7C-3046-4BC4-9EBB-334AA7610AD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8A8DA-4620-4CBD-84F0-F6D04AC67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177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8A8DA-4620-4CBD-84F0-F6D04AC6730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140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C569B-F57C-3942-B35F-B616AC5BD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C04515-E9E3-8C44-B3B5-70110BA12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30813F-DB68-424E-9C44-12FE7B18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346CA-CCC2-BB4C-9E07-D9B91F1F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5A8335-D5D5-B24A-85DD-3148865E5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24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167A1-7B8F-A549-BB60-DB7DDF26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42D1ED-85AF-6F46-A107-0D7F090A4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4B0B3-E36B-3E4D-93B6-552017E77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D8DE7-DE6F-CD41-8961-2D0CEABA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F6BD4-6D85-714E-B048-9135D565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07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EFAE06-FC64-AD4A-A43B-817288B357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0D2D3A-EAF8-9345-9192-073477EE3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26F2E2-F83F-A547-AE80-AC2756649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6F2973-D999-4E4A-8A6E-FBABC8FF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9F441-2005-7E48-9D5E-73830427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93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757FA-8538-674D-8E7F-0EFACBDD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69023C-92D7-C641-9496-3B6472913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A2FC33-E13E-B84E-8D94-4FE71EA1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DC64AB-4EE2-F54C-B62B-E8A2EB5C9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1EAB1-68C1-EC4B-A24A-3BCDC2C00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45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41DB1-746D-EE44-9333-94E5AE95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415381-EDFB-604B-810D-665D79E9C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25FBC8-DFA2-6544-BFE3-1F5FB69BD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84F007-AB37-4D4F-AEED-78F064F47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98790-188D-FF4B-8E63-2B204CF6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113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F1ABD-5E54-B749-BBE9-9848C60B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969F-BAF7-894A-BD53-C5641B5D97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38658-7F43-624F-B527-F607E384D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68C1A7-E665-1C42-B794-90F24671D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0254C2-0262-BB45-9D7F-7855E792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9BB0C1-5823-0D44-A774-F96354469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1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A2D5-E014-F14A-AE52-A5C5F1A0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1B2DA4-2F89-EF42-8519-11766F37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07F2EF-AB00-FA43-B26C-47AD0886F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B13C6B-6E20-6047-BC43-73A422C401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B1EBCF-8E8A-F842-9D50-20815ADBD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38764C8-152C-CA4D-B0DF-9C2CF6D7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E2B071-41BE-4C42-AF87-CF95BAEB2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226DFB-691F-7041-A7CC-482B85929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16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40009-B188-F842-A69A-66404832C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AFE92E-F877-8140-891E-0D47F743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F5EB6F-932E-A448-87F0-27E82071D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B88CF6-58FD-204C-8C81-A0A52D83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79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9BA274-69EC-5543-9F74-C00B29402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832322-3D94-4B4F-93FC-237146BE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93FEC7-4087-DA45-85CE-C9D8F4E4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87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F8383-43DB-5344-8886-191FF38DA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22F6B-B5DF-054A-AF67-ACD43EEA1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A76E08-98FA-A54E-B21C-6683E699C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B135A2-BAB2-6046-9CD0-D2A3DBC14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C114DB-4452-3F40-B2E4-CB019590D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D90590-18A1-134C-9B9D-835D2DE2E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432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79D60-B7EC-BE4C-B364-66348E1C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289958-137F-104A-8480-FA8A673E5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0B892C-7C2F-4C48-A432-520F96BA5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718354-604E-D14D-8E14-D3A1F180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6139A8-40F3-9047-8503-8082881C9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4D0B42-4710-BD47-9083-F7DE7005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99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913E9-88B4-5543-97B5-E220E0F2F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EABEAD-F8C0-6242-A5D1-1706DCAC7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C8766F-DF9F-4B4A-8A17-ACBF4C98FA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D6D00E-F191-2645-9D11-4C82EC0A2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201030-1C00-1F4F-B75F-D8F20347B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48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CBB776-3750-324A-B4B0-9B110F944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0311"/>
            <a:ext cx="12192000" cy="7105650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5D1CCF9-3B60-2C47-83C9-CEA1106DF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470" y="3178757"/>
            <a:ext cx="2471512" cy="32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Современный аппарат узи Vinno E35 | узи оборудование Vinno E35 купить по  лучшей цене в Ташкенте на byork.uz">
            <a:extLst>
              <a:ext uri="{FF2B5EF4-FFF2-40B4-BE49-F238E27FC236}">
                <a16:creationId xmlns:a16="http://schemas.microsoft.com/office/drawing/2014/main" id="{E262B65D-BEAA-DB41-9FBA-D5690E4F3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4132" y="-771684"/>
            <a:ext cx="5292723" cy="793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89;p9">
            <a:extLst>
              <a:ext uri="{FF2B5EF4-FFF2-40B4-BE49-F238E27FC236}">
                <a16:creationId xmlns:a16="http://schemas.microsoft.com/office/drawing/2014/main" id="{D6CA3AAF-7A87-C5F4-4C44-EEF92E9A80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975" y="557033"/>
            <a:ext cx="2206625" cy="7174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424;p56">
            <a:extLst>
              <a:ext uri="{FF2B5EF4-FFF2-40B4-BE49-F238E27FC236}">
                <a16:creationId xmlns:a16="http://schemas.microsoft.com/office/drawing/2014/main" id="{526BA954-B100-B535-83DE-08376F09A922}"/>
              </a:ext>
            </a:extLst>
          </p:cNvPr>
          <p:cNvSpPr txBox="1"/>
          <p:nvPr/>
        </p:nvSpPr>
        <p:spPr>
          <a:xfrm>
            <a:off x="688975" y="3195105"/>
            <a:ext cx="17430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rgbClr val="202020"/>
                </a:solidFill>
                <a:latin typeface="Commissioner Thin Medium" pitchFamily="2" charset="0"/>
                <a:ea typeface="Tahoma" panose="020B0604030504040204" pitchFamily="34" charset="0"/>
                <a:cs typeface="Tahoma" panose="020B0604030504040204" pitchFamily="34" charset="0"/>
                <a:sym typeface="Montserrat Medium"/>
              </a:rPr>
              <a:t>ooobalf.ru</a:t>
            </a:r>
            <a:endParaRPr sz="2400" dirty="0">
              <a:solidFill>
                <a:srgbClr val="202020"/>
              </a:solidFill>
              <a:latin typeface="Commissioner Thin Medium" pitchFamily="2" charset="0"/>
              <a:ea typeface="Tahoma" panose="020B0604030504040204" pitchFamily="34" charset="0"/>
              <a:cs typeface="Tahoma" panose="020B0604030504040204" pitchFamily="34" charset="0"/>
              <a:sym typeface="Montserrat Medium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488F66-E040-F9AD-2A21-21ADD2F0E2FE}"/>
              </a:ext>
            </a:extLst>
          </p:cNvPr>
          <p:cNvSpPr txBox="1"/>
          <p:nvPr/>
        </p:nvSpPr>
        <p:spPr>
          <a:xfrm>
            <a:off x="688975" y="1646767"/>
            <a:ext cx="5292725" cy="1219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missioner Thin" pitchFamily="2" charset="0"/>
                <a:ea typeface="Tahoma" panose="020B0604030504040204" pitchFamily="34" charset="0"/>
                <a:cs typeface="Tahoma" panose="020B0604030504040204" pitchFamily="34" charset="0"/>
              </a:rPr>
              <a:t>Ультразвуковой сканер VINNO D350 VET</a:t>
            </a:r>
          </a:p>
        </p:txBody>
      </p:sp>
      <p:pic>
        <p:nvPicPr>
          <p:cNvPr id="15" name="Picture 16" descr="VINNO Technology">
            <a:extLst>
              <a:ext uri="{FF2B5EF4-FFF2-40B4-BE49-F238E27FC236}">
                <a16:creationId xmlns:a16="http://schemas.microsoft.com/office/drawing/2014/main" id="{6965C7CF-891D-CD0C-5BEC-828AD20DC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5" y="5393852"/>
            <a:ext cx="2682025" cy="74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56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F9442133-935A-8EC6-B5AB-05AB0EDA63C6}"/>
              </a:ext>
            </a:extLst>
          </p:cNvPr>
          <p:cNvGraphicFramePr>
            <a:graphicFrameLocks noGrp="1"/>
          </p:cNvGraphicFramePr>
          <p:nvPr/>
        </p:nvGraphicFramePr>
        <p:xfrm>
          <a:off x="469900" y="368632"/>
          <a:ext cx="9906000" cy="560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1300">
                  <a:extLst>
                    <a:ext uri="{9D8B030D-6E8A-4147-A177-3AD203B41FA5}">
                      <a16:colId xmlns:a16="http://schemas.microsoft.com/office/drawing/2014/main" val="3870185863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val="3065329691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3401045966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332963455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Технические характеристики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 sz="160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D350VET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L="0" marR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  <a:ea typeface="+mn-ea"/>
                          <a:cs typeface="+mn-cs"/>
                        </a:rPr>
                        <a:t>D650VET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L="0" marR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X2VET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L="0" marR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609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монитор / сенсорный экран</a:t>
                      </a: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200" b="0" i="0">
                          <a:latin typeface="Commissioner" pitchFamily="2" charset="0"/>
                        </a:rPr>
                        <a:t>21,5" LCD / 10“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21,5" LED / 13,3“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19" LCD / 10“ 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024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Регулируемый по высоте шарнирный рычаг/консоль</a:t>
                      </a: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+/+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+/+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+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31326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Размеры (В </a:t>
                      </a:r>
                      <a:r>
                        <a:rPr lang="en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x 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Ш </a:t>
                      </a:r>
                      <a:r>
                        <a:rPr lang="en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x 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Г в см)</a:t>
                      </a: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200" b="0" i="0">
                          <a:latin typeface="Commissioner" pitchFamily="2" charset="0"/>
                        </a:rPr>
                        <a:t>136-159 x 61 x 88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132-164 x 59 x 89 </a:t>
                      </a:r>
                      <a:endParaRPr lang="ru-RU" sz="1200" b="0" i="0" dirty="0">
                        <a:effectLst/>
                        <a:latin typeface="Commissioner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200" b="0" i="0">
                          <a:latin typeface="Commissioner" pitchFamily="2" charset="0"/>
                        </a:rPr>
                        <a:t>132-159 x 54 x 86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4504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Вес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60</a:t>
                      </a:r>
                      <a:r>
                        <a:rPr lang="ru-RU" sz="1200" b="0" i="0" dirty="0">
                          <a:effectLst/>
                          <a:latin typeface="Commissioner" pitchFamily="2" charset="0"/>
                        </a:rPr>
                        <a:t> кг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90</a:t>
                      </a:r>
                      <a:r>
                        <a:rPr lang="ru-RU" sz="1200" b="0" i="0">
                          <a:latin typeface="Commissioner" pitchFamily="2" charset="0"/>
                        </a:rPr>
                        <a:t> кг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50</a:t>
                      </a:r>
                      <a:r>
                        <a:rPr lang="ru-RU" sz="1200" b="0" i="0">
                          <a:latin typeface="Commissioner" pitchFamily="2" charset="0"/>
                        </a:rPr>
                        <a:t> кг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0348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Разъемы под датчики</a:t>
                      </a: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latin typeface="Commissioner" pitchFamily="2" charset="0"/>
                        </a:rPr>
                        <a:t>4</a:t>
                      </a: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5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3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1991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USB-порты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latin typeface="Commissioner" pitchFamily="2" charset="0"/>
                        </a:rPr>
                        <a:t>5</a:t>
                      </a: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5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4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3201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Входы/выходы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DVI-D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S-Video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Audio Out/In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Ethernet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DVI-D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S-Video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Audio Out/In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Ethernet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DVI-D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S-Video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Audio Out/In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Ethernet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61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дисковод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DVDRW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DVDRW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DVDRW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2578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Внутренняя память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TB HDD </a:t>
                      </a:r>
                      <a:endParaRPr lang="ru-RU" sz="1200" b="0" i="0" dirty="0">
                        <a:effectLst/>
                        <a:latin typeface="Commissioner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TB HDD </a:t>
                      </a:r>
                      <a:endParaRPr lang="ru-RU" sz="1200" b="0" i="0" dirty="0">
                        <a:effectLst/>
                        <a:latin typeface="Commissioner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ru-RU" sz="1200" b="0" i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TB HDD </a:t>
                      </a:r>
                      <a:endParaRPr lang="ru-RU" sz="1200" b="0" i="0" dirty="0">
                        <a:effectLst/>
                        <a:latin typeface="Commissioner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53349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Экспорт изображения в JPEG/AVI/MPEG/DICOM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latin typeface="Commissioner" pitchFamily="2" charset="0"/>
                        </a:rPr>
                        <a:t>+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+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+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50837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Рабочий список/хранение DICOM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/>
                        <a:t>опционально</a:t>
                      </a:r>
                      <a:endParaRPr lang="ru-RU" sz="1200" dirty="0"/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/>
                        <a:t>опционально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/>
                        <a:t>опционально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6891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Датчики </a:t>
                      </a: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latin typeface="Commissioner" pitchFamily="2" charset="0"/>
                        </a:rPr>
                        <a:t>Микроконвексный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G4-9M</a:t>
                      </a:r>
                    </a:p>
                    <a:p>
                      <a:r>
                        <a:rPr lang="ru-RU" sz="1200" b="0" i="0">
                          <a:latin typeface="Commissioner" pitchFamily="2" charset="0"/>
                        </a:rPr>
                        <a:t>Линейный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X4-12L</a:t>
                      </a:r>
                    </a:p>
                    <a:p>
                      <a:r>
                        <a:rPr lang="ru-RU" sz="1200" b="0" i="0">
                          <a:latin typeface="Commissioner" pitchFamily="2" charset="0"/>
                        </a:rPr>
                        <a:t>Фазированный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G3-10P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latin typeface="Commissioner" pitchFamily="2" charset="0"/>
                        </a:rPr>
                        <a:t>Микроконвексный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G4-9M</a:t>
                      </a:r>
                    </a:p>
                    <a:p>
                      <a:r>
                        <a:rPr lang="ru-RU" sz="1200" b="0" i="0">
                          <a:latin typeface="Commissioner" pitchFamily="2" charset="0"/>
                        </a:rPr>
                        <a:t>Линейный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X</a:t>
                      </a:r>
                      <a:r>
                        <a:rPr lang="ru-RU" sz="1200" b="0" i="0">
                          <a:latin typeface="Commissioner" pitchFamily="2" charset="0"/>
                        </a:rPr>
                        <a:t>6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-1</a:t>
                      </a:r>
                      <a:r>
                        <a:rPr lang="ru-RU" sz="1200" b="0" i="0">
                          <a:latin typeface="Commissioner" pitchFamily="2" charset="0"/>
                        </a:rPr>
                        <a:t>6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L</a:t>
                      </a:r>
                    </a:p>
                    <a:p>
                      <a:r>
                        <a:rPr lang="ru-RU" sz="1200" b="0" i="0">
                          <a:latin typeface="Commissioner" pitchFamily="2" charset="0"/>
                        </a:rPr>
                        <a:t>Фазированный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G3-10P</a:t>
                      </a:r>
                      <a:r>
                        <a:rPr lang="ru-RU" sz="1200" b="0" i="0">
                          <a:latin typeface="Commissioner" pitchFamily="2" charset="0"/>
                        </a:rPr>
                        <a:t>Х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latin typeface="Commissioner" pitchFamily="2" charset="0"/>
                        </a:rPr>
                        <a:t>Микроконвексный  </a:t>
                      </a:r>
                      <a:r>
                        <a:rPr lang="en-US" sz="1200" b="0" i="0" dirty="0">
                          <a:latin typeface="Commissioner" pitchFamily="2" charset="0"/>
                        </a:rPr>
                        <a:t>G4-9M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  <a:p>
                      <a:r>
                        <a:rPr lang="ru-RU" sz="1200" b="0" i="0" dirty="0">
                          <a:latin typeface="Commissioner" pitchFamily="2" charset="0"/>
                        </a:rPr>
                        <a:t>Линейный  </a:t>
                      </a:r>
                      <a:r>
                        <a:rPr lang="en-US" sz="1200" b="0" i="0" dirty="0">
                          <a:latin typeface="Commissioner" pitchFamily="2" charset="0"/>
                        </a:rPr>
                        <a:t>F4-12L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  <a:p>
                      <a:r>
                        <a:rPr lang="ru-RU" sz="1200" b="0" i="0" dirty="0">
                          <a:latin typeface="Commissioner" pitchFamily="2" charset="0"/>
                        </a:rPr>
                        <a:t>Фазированный  </a:t>
                      </a:r>
                      <a:r>
                        <a:rPr lang="en-US" sz="1200" b="0" i="0" dirty="0">
                          <a:latin typeface="Commissioner" pitchFamily="2" charset="0"/>
                        </a:rPr>
                        <a:t>G3-10P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560854"/>
                  </a:ext>
                </a:extLst>
              </a:tr>
            </a:tbl>
          </a:graphicData>
        </a:graphic>
      </p:graphicFrame>
      <p:pic>
        <p:nvPicPr>
          <p:cNvPr id="11" name="Google Shape;89;p9">
            <a:extLst>
              <a:ext uri="{FF2B5EF4-FFF2-40B4-BE49-F238E27FC236}">
                <a16:creationId xmlns:a16="http://schemas.microsoft.com/office/drawing/2014/main" id="{283B374C-E39A-D22C-3B76-A171A67E797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67338"/>
          <a:stretch/>
        </p:blipFill>
        <p:spPr>
          <a:xfrm>
            <a:off x="11205003" y="5867192"/>
            <a:ext cx="529797" cy="527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88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253036-C400-3943-8266-FBC8FF720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5674"/>
            <a:ext cx="12192000" cy="7105650"/>
          </a:xfrm>
          <a:prstGeom prst="rect">
            <a:avLst/>
          </a:prstGeom>
        </p:spPr>
      </p:pic>
      <p:pic>
        <p:nvPicPr>
          <p:cNvPr id="2060" name="Picture 12" descr="Собака PNG 12 - PNG All">
            <a:extLst>
              <a:ext uri="{FF2B5EF4-FFF2-40B4-BE49-F238E27FC236}">
                <a16:creationId xmlns:a16="http://schemas.microsoft.com/office/drawing/2014/main" id="{01AA2A6E-1A1A-0C45-9986-D8B46B6D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663" y="2729772"/>
            <a:ext cx="5812816" cy="387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D1B9A-DA34-EC40-A818-948C3EED2B11}"/>
              </a:ext>
            </a:extLst>
          </p:cNvPr>
          <p:cNvSpPr txBox="1"/>
          <p:nvPr/>
        </p:nvSpPr>
        <p:spPr>
          <a:xfrm>
            <a:off x="691428" y="1030027"/>
            <a:ext cx="1718235" cy="171136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effectLst/>
                <a:latin typeface="Commissioner" pitchFamily="2" charset="0"/>
              </a:rPr>
              <a:t>8 812 509 63 93 </a:t>
            </a:r>
            <a:endParaRPr lang="ru-RU" dirty="0">
              <a:effectLst/>
              <a:latin typeface="Commissioner" pitchFamily="2" charset="0"/>
            </a:endParaRPr>
          </a:p>
          <a:p>
            <a:pPr>
              <a:lnSpc>
                <a:spcPct val="150000"/>
              </a:lnSpc>
            </a:pPr>
            <a:r>
              <a:rPr lang="ru-RU" sz="1800" dirty="0">
                <a:effectLst/>
                <a:latin typeface="Commissioner" pitchFamily="2" charset="0"/>
              </a:rPr>
              <a:t>8 495 150 43 61 </a:t>
            </a:r>
            <a:endParaRPr lang="ru-RU" dirty="0">
              <a:effectLst/>
              <a:latin typeface="Commissioner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Commissioner" pitchFamily="2" charset="0"/>
              </a:rPr>
              <a:t>8 816 207 29 97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effectLst/>
                <a:latin typeface="Commissioner" pitchFamily="2" charset="0"/>
              </a:rPr>
              <a:t>8 800 333 13 98</a:t>
            </a:r>
            <a:r>
              <a:rPr lang="ru-RU" dirty="0">
                <a:effectLst/>
                <a:latin typeface="Commissioner" pitchFamily="2" charset="0"/>
              </a:rPr>
              <a:t>  </a:t>
            </a:r>
            <a:endParaRPr lang="ru-RU" dirty="0">
              <a:latin typeface="Commissione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6388BE-34D4-4448-BC6E-6383ECDE21BC}"/>
              </a:ext>
            </a:extLst>
          </p:cNvPr>
          <p:cNvSpPr txBox="1"/>
          <p:nvPr/>
        </p:nvSpPr>
        <p:spPr>
          <a:xfrm>
            <a:off x="691428" y="389806"/>
            <a:ext cx="516367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effectLst/>
                <a:latin typeface="Commissioner" pitchFamily="2" charset="0"/>
              </a:rPr>
              <a:t>Для оформления заказа звоните </a:t>
            </a:r>
            <a:endParaRPr lang="ru-RU" sz="2800" b="1" dirty="0">
              <a:latin typeface="Commissioner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4DA893-F11B-264B-B0E3-62ABC882FA08}"/>
              </a:ext>
            </a:extLst>
          </p:cNvPr>
          <p:cNvSpPr txBox="1"/>
          <p:nvPr/>
        </p:nvSpPr>
        <p:spPr>
          <a:xfrm>
            <a:off x="2409663" y="1018406"/>
            <a:ext cx="6096000" cy="171136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effectLst/>
                <a:latin typeface="Commissioner" pitchFamily="2" charset="0"/>
              </a:rPr>
              <a:t>Санкт-Петербург</a:t>
            </a:r>
            <a:br>
              <a:rPr lang="ru-RU" dirty="0">
                <a:effectLst/>
                <a:latin typeface="Commissioner" pitchFamily="2" charset="0"/>
              </a:rPr>
            </a:br>
            <a:r>
              <a:rPr lang="ru-RU" dirty="0">
                <a:effectLst/>
                <a:latin typeface="Commissioner" pitchFamily="2" charset="0"/>
              </a:rPr>
              <a:t>Москва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Commissioner" pitchFamily="2" charset="0"/>
              </a:rPr>
              <a:t>Краснодар</a:t>
            </a:r>
            <a:br>
              <a:rPr lang="ru-RU" dirty="0">
                <a:effectLst/>
                <a:latin typeface="Commissioner" pitchFamily="2" charset="0"/>
              </a:rPr>
            </a:br>
            <a:r>
              <a:rPr lang="ru-RU" dirty="0" err="1">
                <a:effectLst/>
                <a:latin typeface="Commissioner" pitchFamily="2" charset="0"/>
              </a:rPr>
              <a:t>Бесплатныи</a:t>
            </a:r>
            <a:r>
              <a:rPr lang="ru-RU" dirty="0">
                <a:effectLst/>
                <a:latin typeface="Commissioner" pitchFamily="2" charset="0"/>
              </a:rPr>
              <a:t>̆ </a:t>
            </a:r>
            <a:r>
              <a:rPr lang="ru-RU" dirty="0" err="1">
                <a:effectLst/>
                <a:latin typeface="Commissioner" pitchFamily="2" charset="0"/>
              </a:rPr>
              <a:t>звонокпо</a:t>
            </a:r>
            <a:r>
              <a:rPr lang="ru-RU" dirty="0">
                <a:effectLst/>
                <a:latin typeface="Commissioner" pitchFamily="2" charset="0"/>
              </a:rPr>
              <a:t> России и СНГ </a:t>
            </a:r>
            <a:endParaRPr lang="ru-RU" dirty="0">
              <a:latin typeface="Commissioner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7970C1-1401-E293-C26C-DBDC4D432C09}"/>
              </a:ext>
            </a:extLst>
          </p:cNvPr>
          <p:cNvSpPr txBox="1"/>
          <p:nvPr/>
        </p:nvSpPr>
        <p:spPr>
          <a:xfrm>
            <a:off x="691428" y="3289051"/>
            <a:ext cx="181047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 b="1" dirty="0" err="1">
                <a:latin typeface="Commissioner" pitchFamily="2" charset="0"/>
              </a:rPr>
              <a:t>oo</a:t>
            </a:r>
            <a:r>
              <a:rPr lang="ru-RU" sz="2800" b="1" dirty="0">
                <a:latin typeface="Commissioner" pitchFamily="2" charset="0"/>
              </a:rPr>
              <a:t>о</a:t>
            </a:r>
            <a:r>
              <a:rPr lang="en-US" sz="2800" b="1" dirty="0">
                <a:latin typeface="Commissioner" pitchFamily="2" charset="0"/>
              </a:rPr>
              <a:t>balf.ru</a:t>
            </a:r>
            <a:endParaRPr lang="ru-RU" sz="2800" b="1" dirty="0">
              <a:latin typeface="Commissioner" pitchFamily="2" charset="0"/>
            </a:endParaRPr>
          </a:p>
        </p:txBody>
      </p:sp>
      <p:pic>
        <p:nvPicPr>
          <p:cNvPr id="5" name="Google Shape;89;p9">
            <a:extLst>
              <a:ext uri="{FF2B5EF4-FFF2-40B4-BE49-F238E27FC236}">
                <a16:creationId xmlns:a16="http://schemas.microsoft.com/office/drawing/2014/main" id="{B76A5DA5-50C7-74B5-418A-EF50B078E2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67338"/>
          <a:stretch/>
        </p:blipFill>
        <p:spPr>
          <a:xfrm>
            <a:off x="691428" y="5519815"/>
            <a:ext cx="619125" cy="616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371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F8CD5C9-A07D-5B41-9E07-9BE95BE18AF5}"/>
              </a:ext>
            </a:extLst>
          </p:cNvPr>
          <p:cNvSpPr/>
          <p:nvPr/>
        </p:nvSpPr>
        <p:spPr>
          <a:xfrm>
            <a:off x="5705856" y="4554438"/>
            <a:ext cx="5644896" cy="111281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0EB19D-0DF0-884D-9288-3D98F7DE1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pic>
        <p:nvPicPr>
          <p:cNvPr id="2" name="Picture 6" descr="Современный аппарат узи Vinno E35 | узи оборудование Vinno E35 купить по  лучшей цене в Ташкенте на byork.uz">
            <a:extLst>
              <a:ext uri="{FF2B5EF4-FFF2-40B4-BE49-F238E27FC236}">
                <a16:creationId xmlns:a16="http://schemas.microsoft.com/office/drawing/2014/main" id="{E6AC56A9-1512-E04B-BAD1-8A891DF0D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9" y="-622175"/>
            <a:ext cx="4855199" cy="727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8C957F-FA17-6E4F-8F5E-59E8853D4703}"/>
              </a:ext>
            </a:extLst>
          </p:cNvPr>
          <p:cNvSpPr txBox="1"/>
          <p:nvPr/>
        </p:nvSpPr>
        <p:spPr>
          <a:xfrm>
            <a:off x="5178972" y="997275"/>
            <a:ext cx="5722142" cy="1504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u="none" strike="noStrike" dirty="0">
                <a:effectLst/>
                <a:latin typeface="Commissioner" pitchFamily="2" charset="0"/>
              </a:rPr>
              <a:t>Система </a:t>
            </a:r>
            <a:r>
              <a:rPr lang="en" sz="1200" u="none" strike="noStrike" dirty="0">
                <a:effectLst/>
                <a:latin typeface="Commissioner" pitchFamily="2" charset="0"/>
              </a:rPr>
              <a:t>VINNO D350VET </a:t>
            </a:r>
            <a:r>
              <a:rPr lang="ru-RU" sz="1200" u="none" strike="noStrike" dirty="0">
                <a:effectLst/>
                <a:latin typeface="Commissioner" pitchFamily="2" charset="0"/>
              </a:rPr>
              <a:t>построена на революционной радиочастотной платформе, первой в своем роде в мире, которая позволяет предоставлять исчерпывающую информацию и получать высокоточные изображения. С помощью </a:t>
            </a:r>
            <a:r>
              <a:rPr lang="en" sz="1200" u="none" strike="noStrike" dirty="0">
                <a:effectLst/>
                <a:latin typeface="Commissioner" pitchFamily="2" charset="0"/>
              </a:rPr>
              <a:t>RF-</a:t>
            </a:r>
            <a:r>
              <a:rPr lang="ru-RU" sz="1200" u="none" strike="noStrike" dirty="0">
                <a:effectLst/>
                <a:latin typeface="Commissioner" pitchFamily="2" charset="0"/>
              </a:rPr>
              <a:t>платформы передачи данных </a:t>
            </a:r>
            <a:r>
              <a:rPr lang="en" sz="1200" u="none" strike="noStrike" dirty="0">
                <a:effectLst/>
                <a:latin typeface="Commissioner" pitchFamily="2" charset="0"/>
              </a:rPr>
              <a:t>VINNO D350VET </a:t>
            </a:r>
            <a:r>
              <a:rPr lang="ru-RU" sz="1200" u="none" strike="noStrike" dirty="0">
                <a:effectLst/>
                <a:latin typeface="Commissioner" pitchFamily="2" charset="0"/>
              </a:rPr>
              <a:t>получает и передает радиочастотные необработанные данные без потери сигнала. По сравнению с традиционными платформами, </a:t>
            </a:r>
            <a:r>
              <a:rPr lang="en" sz="1200" u="none" strike="noStrike" dirty="0">
                <a:effectLst/>
                <a:latin typeface="Commissioner" pitchFamily="2" charset="0"/>
              </a:rPr>
              <a:t>RF-</a:t>
            </a:r>
            <a:r>
              <a:rPr lang="ru-RU" sz="1200" u="none" strike="noStrike" dirty="0">
                <a:effectLst/>
                <a:latin typeface="Commissioner" pitchFamily="2" charset="0"/>
              </a:rPr>
              <a:t>платформа обладает превосходными возможностями обработки изображений. </a:t>
            </a:r>
            <a:endParaRPr lang="ru-RU" sz="1200" dirty="0">
              <a:latin typeface="Commissioner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ED0247-E38D-8449-86EE-A478B1DB93B8}"/>
              </a:ext>
            </a:extLst>
          </p:cNvPr>
          <p:cNvSpPr txBox="1"/>
          <p:nvPr/>
        </p:nvSpPr>
        <p:spPr>
          <a:xfrm>
            <a:off x="5178972" y="2623978"/>
            <a:ext cx="61007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u="none" strike="noStrike" dirty="0">
                <a:effectLst/>
                <a:latin typeface="Commissioner" pitchFamily="2" charset="0"/>
              </a:rPr>
              <a:t>Благодаря алгоритмам обработки, разработанным на основании больших объемов радиочастотных данных, полученные изображения обладают сверхвысоким контрастом и разрешением. Платформа также поддерживает цифровую широкополосную сеть нового поколения до 25 МГц и </a:t>
            </a:r>
            <a:r>
              <a:rPr lang="ru-RU" sz="1200" u="none" strike="noStrike" dirty="0" err="1">
                <a:effectLst/>
                <a:latin typeface="Commissioner" pitchFamily="2" charset="0"/>
              </a:rPr>
              <a:t>лучеформирователи</a:t>
            </a:r>
            <a:r>
              <a:rPr lang="ru-RU" sz="1200" u="none" strike="noStrike" dirty="0">
                <a:effectLst/>
                <a:latin typeface="Commissioner" pitchFamily="2" charset="0"/>
              </a:rPr>
              <a:t> с высоким разрешением, обеспечивая тем самым превосходную производительность обработки каналов высокой плотности.</a:t>
            </a:r>
          </a:p>
          <a:p>
            <a:pPr>
              <a:lnSpc>
                <a:spcPct val="110000"/>
              </a:lnSpc>
            </a:pPr>
            <a:br>
              <a:rPr lang="ru-RU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8F91DE-7BBC-E9EB-7D4B-FC03C921C4AF}"/>
              </a:ext>
            </a:extLst>
          </p:cNvPr>
          <p:cNvSpPr txBox="1"/>
          <p:nvPr/>
        </p:nvSpPr>
        <p:spPr>
          <a:xfrm>
            <a:off x="5178972" y="293902"/>
            <a:ext cx="6239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  <a:ea typeface="Tahoma" panose="020B0604030504040204" pitchFamily="34" charset="0"/>
                <a:cs typeface="Tahoma" panose="020B0604030504040204" pitchFamily="34" charset="0"/>
              </a:rPr>
              <a:t>Ультразвуковой сканер </a:t>
            </a:r>
            <a:r>
              <a:rPr lang="en-US" sz="2400" b="1" dirty="0">
                <a:latin typeface="Commissioner Thin" pitchFamily="2" charset="0"/>
                <a:ea typeface="Tahoma" panose="020B0604030504040204" pitchFamily="34" charset="0"/>
                <a:cs typeface="Tahoma" panose="020B0604030504040204" pitchFamily="34" charset="0"/>
              </a:rPr>
              <a:t>VINNO D350 VET</a:t>
            </a:r>
            <a:endParaRPr lang="ru-RU" sz="2400" b="1" dirty="0">
              <a:latin typeface="Commissioner Thi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Google Shape;89;p9">
            <a:extLst>
              <a:ext uri="{FF2B5EF4-FFF2-40B4-BE49-F238E27FC236}">
                <a16:creationId xmlns:a16="http://schemas.microsoft.com/office/drawing/2014/main" id="{13E2D153-901B-2C35-5BC2-2408BD0860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67338"/>
          <a:stretch/>
        </p:blipFill>
        <p:spPr>
          <a:xfrm>
            <a:off x="538619" y="537404"/>
            <a:ext cx="619125" cy="616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311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3D238C-55FC-9D42-A456-399CD03F6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81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E99FE5-797A-8B4E-AD03-93D4E5AA6F70}"/>
              </a:ext>
            </a:extLst>
          </p:cNvPr>
          <p:cNvSpPr txBox="1"/>
          <p:nvPr/>
        </p:nvSpPr>
        <p:spPr>
          <a:xfrm>
            <a:off x="6096000" y="3573103"/>
            <a:ext cx="528899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100" dirty="0">
                <a:latin typeface="Commissioner Thin" pitchFamily="2" charset="0"/>
              </a:rPr>
              <a:t>Больше данных для получения изображения лучшего качества</a:t>
            </a:r>
          </a:p>
          <a:p>
            <a:pPr marL="171450" indent="-171450" algn="l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100" dirty="0">
                <a:latin typeface="Commissioner Thin" pitchFamily="2" charset="0"/>
              </a:rPr>
              <a:t>Алгоритм обработки на основе данных сигнала, а не данных изображения</a:t>
            </a:r>
          </a:p>
          <a:p>
            <a:pPr marL="171450" indent="-171450" algn="l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100" dirty="0">
                <a:latin typeface="Commissioner Thin" pitchFamily="2" charset="0"/>
              </a:rPr>
              <a:t>Нелинейная демодуляция в сильный сигнал</a:t>
            </a:r>
          </a:p>
          <a:p>
            <a:pPr marL="171450" indent="-171450" algn="l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100" dirty="0">
                <a:latin typeface="Commissioner Thin" pitchFamily="2" charset="0"/>
              </a:rPr>
              <a:t>Гибкий алгоритм обработки данных</a:t>
            </a:r>
          </a:p>
          <a:p>
            <a:pPr marL="171450" indent="-171450" algn="l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100" dirty="0">
                <a:latin typeface="Commissioner Thin" pitchFamily="2" charset="0"/>
              </a:rPr>
              <a:t>Более точный и более высокий </a:t>
            </a:r>
            <a:r>
              <a:rPr lang="ru-RU" sz="1100">
                <a:latin typeface="Commissioner Thin" pitchFamily="2" charset="0"/>
              </a:rPr>
              <a:t>расчет шага</a:t>
            </a:r>
            <a:endParaRPr lang="en-US" sz="1100" dirty="0">
              <a:latin typeface="Commissioner Thin" pitchFamily="2" charset="0"/>
            </a:endParaRPr>
          </a:p>
        </p:txBody>
      </p:sp>
      <p:pic>
        <p:nvPicPr>
          <p:cNvPr id="7170" name="Picture 2" descr="УЗИ VINNO D350 VET в Екатеринбурге - цена ультразвуковой системы выгодная">
            <a:extLst>
              <a:ext uri="{FF2B5EF4-FFF2-40B4-BE49-F238E27FC236}">
                <a16:creationId xmlns:a16="http://schemas.microsoft.com/office/drawing/2014/main" id="{643EE9FB-D94F-454A-B3C0-A35295414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"/>
          <a:stretch/>
        </p:blipFill>
        <p:spPr bwMode="auto">
          <a:xfrm flipH="1">
            <a:off x="-2" y="1656783"/>
            <a:ext cx="5606415" cy="53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FFBC56B-18D8-EF4B-912C-1FDF792AC29A}"/>
              </a:ext>
            </a:extLst>
          </p:cNvPr>
          <p:cNvSpPr/>
          <p:nvPr/>
        </p:nvSpPr>
        <p:spPr>
          <a:xfrm>
            <a:off x="6101216" y="2046084"/>
            <a:ext cx="5197510" cy="1241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#">
            <a:extLst>
              <a:ext uri="{FF2B5EF4-FFF2-40B4-BE49-F238E27FC236}">
                <a16:creationId xmlns:a16="http://schemas.microsoft.com/office/drawing/2014/main" id="{4850121A-DDDC-5E4E-AD13-20E0DCC0E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462" y="2191440"/>
            <a:ext cx="4891300" cy="102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F51C88-0F8A-D843-F6F5-7D8DB64EE0B7}"/>
              </a:ext>
            </a:extLst>
          </p:cNvPr>
          <p:cNvSpPr txBox="1"/>
          <p:nvPr/>
        </p:nvSpPr>
        <p:spPr>
          <a:xfrm>
            <a:off x="5990236" y="1253644"/>
            <a:ext cx="500586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100" b="1" u="none" strike="noStrike" dirty="0">
                <a:effectLst/>
                <a:latin typeface="Commissioner Thin" pitchFamily="2" charset="0"/>
              </a:rPr>
              <a:t>Инновационная ультразвуковая </a:t>
            </a:r>
            <a:r>
              <a:rPr lang="en" sz="1100" b="1" u="none" strike="noStrike" dirty="0">
                <a:effectLst/>
                <a:latin typeface="Commissioner Thin" pitchFamily="2" charset="0"/>
              </a:rPr>
              <a:t>RF-</a:t>
            </a:r>
            <a:r>
              <a:rPr lang="ru-RU" sz="1100" b="1" u="none" strike="noStrike" dirty="0">
                <a:effectLst/>
                <a:latin typeface="Commissioner Thin" pitchFamily="2" charset="0"/>
              </a:rPr>
              <a:t>платформа </a:t>
            </a:r>
            <a:r>
              <a:rPr lang="en" sz="1100" b="1" u="none" strike="noStrike" dirty="0">
                <a:effectLst/>
                <a:latin typeface="Commissioner Thin" pitchFamily="2" charset="0"/>
              </a:rPr>
              <a:t>VINNO</a:t>
            </a:r>
            <a:br>
              <a:rPr lang="en" sz="1100" b="1" u="none" strike="noStrike" dirty="0">
                <a:effectLst/>
                <a:latin typeface="Commissioner Thin" pitchFamily="2" charset="0"/>
              </a:rPr>
            </a:br>
            <a:r>
              <a:rPr lang="ru-RU" sz="1100" u="none" strike="noStrike" dirty="0">
                <a:effectLst/>
                <a:latin typeface="Commissioner Thin" pitchFamily="2" charset="0"/>
              </a:rPr>
              <a:t>Платформа обработки данных радиочастотного сигнала для достижения лучшего разрешения и четкости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821703-EF99-C75F-8B07-46F739E5961E}"/>
              </a:ext>
            </a:extLst>
          </p:cNvPr>
          <p:cNvSpPr txBox="1"/>
          <p:nvPr/>
        </p:nvSpPr>
        <p:spPr>
          <a:xfrm>
            <a:off x="5990236" y="358297"/>
            <a:ext cx="9742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</a:rPr>
              <a:t>Инновационная платформа,</a:t>
            </a:r>
            <a:br>
              <a:rPr lang="ru-RU" sz="2400" b="1" dirty="0">
                <a:latin typeface="Commissioner Thin" pitchFamily="2" charset="0"/>
              </a:rPr>
            </a:br>
            <a:r>
              <a:rPr lang="ru-RU" sz="2400" b="1" dirty="0">
                <a:latin typeface="Commissioner Thin" pitchFamily="2" charset="0"/>
              </a:rPr>
              <a:t>кристальная четкость изображений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7B0D00-A299-EAD0-473A-ECB531DE8F6D}"/>
              </a:ext>
            </a:extLst>
          </p:cNvPr>
          <p:cNvSpPr txBox="1"/>
          <p:nvPr/>
        </p:nvSpPr>
        <p:spPr>
          <a:xfrm>
            <a:off x="6096000" y="5050250"/>
            <a:ext cx="528899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ru-RU" sz="1100" dirty="0">
                <a:latin typeface="Commissioner Thin" pitchFamily="2" charset="0"/>
              </a:rPr>
              <a:t>Передовые технологии визуализации</a:t>
            </a:r>
            <a:br>
              <a:rPr lang="en-US" sz="1100" dirty="0">
                <a:latin typeface="Commissioner Thin" pitchFamily="2" charset="0"/>
              </a:rPr>
            </a:br>
            <a:r>
              <a:rPr lang="ru-RU" sz="1100" dirty="0">
                <a:latin typeface="Commissioner Thin" pitchFamily="2" charset="0"/>
              </a:rPr>
              <a:t>Технологии </a:t>
            </a:r>
            <a:r>
              <a:rPr lang="en" sz="1100" dirty="0">
                <a:latin typeface="Commissioner Thin" pitchFamily="2" charset="0"/>
              </a:rPr>
              <a:t>VFusion/VSpeckle/VTissue/Pulse Inversion Harmonic (</a:t>
            </a:r>
            <a:r>
              <a:rPr lang="ru-RU" sz="1100" dirty="0">
                <a:latin typeface="Commissioner Thin" pitchFamily="2" charset="0"/>
              </a:rPr>
              <a:t>импульсная инверсная гармоника)</a:t>
            </a:r>
          </a:p>
          <a:p>
            <a:pPr algn="l">
              <a:spcAft>
                <a:spcPts val="600"/>
              </a:spcAft>
            </a:pPr>
            <a:r>
              <a:rPr lang="ru-RU" sz="1100" dirty="0">
                <a:latin typeface="Commissioner Thin" pitchFamily="2" charset="0"/>
              </a:rPr>
              <a:t>Возможность дополнительных кардиологических функций</a:t>
            </a:r>
            <a:br>
              <a:rPr lang="en-US" sz="1100" dirty="0">
                <a:latin typeface="Commissioner Thin" pitchFamily="2" charset="0"/>
              </a:rPr>
            </a:br>
            <a:r>
              <a:rPr lang="en" sz="1100" dirty="0">
                <a:latin typeface="Commissioner Thin" pitchFamily="2" charset="0"/>
              </a:rPr>
              <a:t>CW/TVI/TVM/Color M/AMA</a:t>
            </a:r>
          </a:p>
          <a:p>
            <a:pPr algn="l">
              <a:spcAft>
                <a:spcPts val="600"/>
              </a:spcAft>
            </a:pPr>
            <a:r>
              <a:rPr lang="ru-RU" sz="1100" dirty="0">
                <a:latin typeface="Commissioner Thin" pitchFamily="2" charset="0"/>
              </a:rPr>
              <a:t>Различные полезные инструменты</a:t>
            </a:r>
            <a:br>
              <a:rPr lang="en-US" sz="1100" dirty="0">
                <a:latin typeface="Commissioner Thin" pitchFamily="2" charset="0"/>
              </a:rPr>
            </a:br>
            <a:r>
              <a:rPr lang="ru-RU" sz="1100" dirty="0">
                <a:latin typeface="Commissioner Thin" pitchFamily="2" charset="0"/>
              </a:rPr>
              <a:t>Простое сравнение/РЧ-масштабирование/полноэкранный режим/Технология </a:t>
            </a:r>
            <a:r>
              <a:rPr lang="en" sz="1100" dirty="0">
                <a:latin typeface="Commissioner Thin" pitchFamily="2" charset="0"/>
              </a:rPr>
              <a:t>Tview/</a:t>
            </a:r>
            <a:r>
              <a:rPr lang="ru-RU" sz="1100" dirty="0">
                <a:latin typeface="Commissioner Thin" pitchFamily="2" charset="0"/>
              </a:rPr>
              <a:t>Технология</a:t>
            </a:r>
          </a:p>
        </p:txBody>
      </p:sp>
      <p:pic>
        <p:nvPicPr>
          <p:cNvPr id="17" name="Google Shape;89;p9">
            <a:extLst>
              <a:ext uri="{FF2B5EF4-FFF2-40B4-BE49-F238E27FC236}">
                <a16:creationId xmlns:a16="http://schemas.microsoft.com/office/drawing/2014/main" id="{433B2434-EEE3-2672-69C0-42B17011F6A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67338"/>
          <a:stretch/>
        </p:blipFill>
        <p:spPr>
          <a:xfrm>
            <a:off x="538619" y="537404"/>
            <a:ext cx="619125" cy="616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054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E095D-756A-8746-BBB2-230017410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825"/>
            <a:ext cx="12192000" cy="7105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0CFFE5-6DC1-794E-85AD-0338598DD23B}"/>
              </a:ext>
            </a:extLst>
          </p:cNvPr>
          <p:cNvSpPr txBox="1"/>
          <p:nvPr/>
        </p:nvSpPr>
        <p:spPr>
          <a:xfrm>
            <a:off x="480604" y="801603"/>
            <a:ext cx="40913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u="none" strike="noStrike" dirty="0">
                <a:effectLst/>
                <a:latin typeface="Commissioner" pitchFamily="2" charset="0"/>
              </a:rPr>
              <a:t>Контрастирование с пузырьками воздуха (</a:t>
            </a:r>
            <a:r>
              <a:rPr lang="en" sz="1100" b="1" u="none" strike="noStrike" dirty="0">
                <a:effectLst/>
                <a:latin typeface="Commissioner" pitchFamily="2" charset="0"/>
              </a:rPr>
              <a:t>CBI)</a:t>
            </a:r>
          </a:p>
          <a:p>
            <a:r>
              <a:rPr lang="ru-RU" sz="1100" u="none" strike="noStrike" dirty="0">
                <a:effectLst/>
                <a:latin typeface="Commissioner" pitchFamily="2" charset="0"/>
              </a:rPr>
              <a:t>Система использует микропузырьки для формирования изображения. С помощью высокопроизводительной технологии обнаружения она фиксирует рассеянное отражение от тканей и органов, чтобы получить представление о скорости тканевой перфузии. Этот метод важен с диагностической точки зрения при некоторых злокачественных заболеваниях и считается золотым стандартом УЗИ.</a:t>
            </a:r>
          </a:p>
        </p:txBody>
      </p:sp>
      <p:pic>
        <p:nvPicPr>
          <p:cNvPr id="4098" name="Picture 2" descr="#">
            <a:extLst>
              <a:ext uri="{FF2B5EF4-FFF2-40B4-BE49-F238E27FC236}">
                <a16:creationId xmlns:a16="http://schemas.microsoft.com/office/drawing/2014/main" id="{68C9EC1C-4C0B-2046-A063-3F77C0EBB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02" y="2578480"/>
            <a:ext cx="3382505" cy="19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#">
            <a:extLst>
              <a:ext uri="{FF2B5EF4-FFF2-40B4-BE49-F238E27FC236}">
                <a16:creationId xmlns:a16="http://schemas.microsoft.com/office/drawing/2014/main" id="{983298B2-CEF1-7649-8B30-30A648692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r="1"/>
          <a:stretch/>
        </p:blipFill>
        <p:spPr bwMode="auto">
          <a:xfrm>
            <a:off x="545102" y="4547204"/>
            <a:ext cx="3432606" cy="199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393827-5F80-6340-92FC-CA8A238F4767}"/>
              </a:ext>
            </a:extLst>
          </p:cNvPr>
          <p:cNvSpPr txBox="1"/>
          <p:nvPr/>
        </p:nvSpPr>
        <p:spPr>
          <a:xfrm>
            <a:off x="7673576" y="439346"/>
            <a:ext cx="40165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100" b="1" u="none" strike="noStrike" dirty="0" err="1">
                <a:effectLst/>
                <a:latin typeface="Commissioner" pitchFamily="2" charset="0"/>
              </a:rPr>
              <a:t>Многоугловая</a:t>
            </a:r>
            <a:r>
              <a:rPr lang="ru-RU" sz="1100" b="1" u="none" strike="noStrike" dirty="0">
                <a:effectLst/>
                <a:latin typeface="Commissioner" pitchFamily="2" charset="0"/>
              </a:rPr>
              <a:t> визуализация в М-режиме (МАМ)</a:t>
            </a:r>
          </a:p>
          <a:p>
            <a:pPr algn="l"/>
            <a:r>
              <a:rPr lang="ru-RU" sz="1100" u="none" strike="noStrike" dirty="0" err="1">
                <a:effectLst/>
                <a:latin typeface="Commissioner" pitchFamily="2" charset="0"/>
              </a:rPr>
              <a:t>Многоугловая</a:t>
            </a:r>
            <a:r>
              <a:rPr lang="ru-RU" sz="1100" u="none" strike="noStrike" dirty="0">
                <a:effectLst/>
                <a:latin typeface="Commissioner" pitchFamily="2" charset="0"/>
              </a:rPr>
              <a:t> визуализация в М-режиме включает линию сканирования, которую можно регулировать во всех направлениях и во всех положениях, что упрощает выполнение сканирования в М-режиме в случаях аномального расположения сердца.</a:t>
            </a:r>
          </a:p>
        </p:txBody>
      </p:sp>
      <p:pic>
        <p:nvPicPr>
          <p:cNvPr id="4102" name="Picture 6" descr="#">
            <a:extLst>
              <a:ext uri="{FF2B5EF4-FFF2-40B4-BE49-F238E27FC236}">
                <a16:creationId xmlns:a16="http://schemas.microsoft.com/office/drawing/2014/main" id="{3D0FBFFF-0212-9D46-9D81-F6FC6E465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88" y="438664"/>
            <a:ext cx="2428284" cy="191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#">
            <a:extLst>
              <a:ext uri="{FF2B5EF4-FFF2-40B4-BE49-F238E27FC236}">
                <a16:creationId xmlns:a16="http://schemas.microsoft.com/office/drawing/2014/main" id="{FFBE4B11-6A03-C94E-82DB-0058611AB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88" y="2576931"/>
            <a:ext cx="2428283" cy="186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#">
            <a:extLst>
              <a:ext uri="{FF2B5EF4-FFF2-40B4-BE49-F238E27FC236}">
                <a16:creationId xmlns:a16="http://schemas.microsoft.com/office/drawing/2014/main" id="{28719CB8-5340-AE4F-8302-DCF745B05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87" y="4672866"/>
            <a:ext cx="2428283" cy="186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230F42-A6E1-2C4B-B02B-B1F238B883F6}"/>
              </a:ext>
            </a:extLst>
          </p:cNvPr>
          <p:cNvSpPr txBox="1"/>
          <p:nvPr/>
        </p:nvSpPr>
        <p:spPr>
          <a:xfrm>
            <a:off x="7707123" y="2570392"/>
            <a:ext cx="398299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100" b="1" u="none" strike="noStrike" dirty="0">
                <a:effectLst/>
                <a:latin typeface="Commissioner" pitchFamily="2" charset="0"/>
              </a:rPr>
              <a:t>Непрерывно-волновая допплеровская визуализация (</a:t>
            </a:r>
            <a:r>
              <a:rPr lang="en" sz="1100" b="1" u="none" strike="noStrike" dirty="0">
                <a:effectLst/>
                <a:latin typeface="Commissioner" pitchFamily="2" charset="0"/>
              </a:rPr>
              <a:t>CWD)</a:t>
            </a:r>
          </a:p>
          <a:p>
            <a:pPr algn="l"/>
            <a:r>
              <a:rPr lang="ru-RU" sz="1100" u="none" strike="noStrike" dirty="0">
                <a:effectLst/>
                <a:latin typeface="Commissioner" pitchFamily="2" charset="0"/>
              </a:rPr>
              <a:t>Непрерывно-волновая допплеровская визуализация с высокой чувствительностью способна улавливать высокоскоростной </a:t>
            </a:r>
            <a:r>
              <a:rPr lang="ru-RU" sz="1100" u="none" strike="noStrike" dirty="0" err="1">
                <a:effectLst/>
                <a:latin typeface="Commissioner" pitchFamily="2" charset="0"/>
              </a:rPr>
              <a:t>регургитационный</a:t>
            </a:r>
            <a:r>
              <a:rPr lang="ru-RU" sz="1100" u="none" strike="noStrike" dirty="0">
                <a:effectLst/>
                <a:latin typeface="Commissioner" pitchFamily="2" charset="0"/>
              </a:rPr>
              <a:t> поток и обеспечивает надежную поддержку клинической диагностики. Такая функция особенно полезна в случаях с аномальной </a:t>
            </a:r>
            <a:r>
              <a:rPr lang="ru-RU" sz="1100" u="none" strike="noStrike" dirty="0" err="1">
                <a:effectLst/>
                <a:latin typeface="Commissioner" pitchFamily="2" charset="0"/>
              </a:rPr>
              <a:t>регургитацией</a:t>
            </a:r>
            <a:r>
              <a:rPr lang="ru-RU" sz="1100" u="none" strike="noStrike" dirty="0">
                <a:effectLst/>
                <a:latin typeface="Commissioner" pitchFamily="2" charset="0"/>
              </a:rPr>
              <a:t> в сердечно-сосудистой системе, когда скорость </a:t>
            </a:r>
            <a:r>
              <a:rPr lang="ru-RU" sz="1100" u="none" strike="noStrike" dirty="0" err="1">
                <a:effectLst/>
                <a:latin typeface="Commissioner" pitchFamily="2" charset="0"/>
              </a:rPr>
              <a:t>регуритационного</a:t>
            </a:r>
            <a:r>
              <a:rPr lang="ru-RU" sz="1100" u="none" strike="noStrike" dirty="0">
                <a:effectLst/>
                <a:latin typeface="Commissioner" pitchFamily="2" charset="0"/>
              </a:rPr>
              <a:t> потока настолько высока, что ее трудно зафиксировать с помощью обычного спектра.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6D518E-9465-6949-B543-03609D2EA57D}"/>
              </a:ext>
            </a:extLst>
          </p:cNvPr>
          <p:cNvSpPr txBox="1"/>
          <p:nvPr/>
        </p:nvSpPr>
        <p:spPr>
          <a:xfrm>
            <a:off x="7673576" y="4660953"/>
            <a:ext cx="36047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u="none" strike="noStrike" dirty="0">
                <a:effectLst/>
                <a:latin typeface="Commissioner" pitchFamily="2" charset="0"/>
              </a:rPr>
              <a:t>Трапецеидальная визуализация</a:t>
            </a:r>
          </a:p>
          <a:p>
            <a:r>
              <a:rPr lang="ru-RU" sz="1100" u="none" strike="noStrike" dirty="0">
                <a:effectLst/>
                <a:latin typeface="Commissioner" pitchFamily="2" charset="0"/>
              </a:rPr>
              <a:t>Трапецеидальная визуализация обеспечивает расширенную визуализацию в реальном времени обоих концов 2</a:t>
            </a:r>
            <a:r>
              <a:rPr lang="en" sz="1100" u="none" strike="noStrike" dirty="0">
                <a:effectLst/>
                <a:latin typeface="Commissioner" pitchFamily="2" charset="0"/>
              </a:rPr>
              <a:t>D-</a:t>
            </a:r>
            <a:r>
              <a:rPr lang="ru-RU" sz="1100" u="none" strike="noStrike" dirty="0">
                <a:effectLst/>
                <a:latin typeface="Commissioner" pitchFamily="2" charset="0"/>
              </a:rPr>
              <a:t>изображений, что позволяет эффективно повысить результативность сканирования и диагностики.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F876AE-9120-66D8-B94B-8E4172F1F884}"/>
              </a:ext>
            </a:extLst>
          </p:cNvPr>
          <p:cNvSpPr txBox="1"/>
          <p:nvPr/>
        </p:nvSpPr>
        <p:spPr>
          <a:xfrm>
            <a:off x="480605" y="293902"/>
            <a:ext cx="6239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</a:rPr>
              <a:t>Экспертное решение</a:t>
            </a:r>
          </a:p>
        </p:txBody>
      </p:sp>
    </p:spTree>
    <p:extLst>
      <p:ext uri="{BB962C8B-B14F-4D97-AF65-F5344CB8AC3E}">
        <p14:creationId xmlns:p14="http://schemas.microsoft.com/office/powerpoint/2010/main" val="1383621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1CA698E-E6A9-6447-9ED4-1FFC440D0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5674"/>
            <a:ext cx="12192000" cy="7105650"/>
          </a:xfrm>
          <a:prstGeom prst="rect">
            <a:avLst/>
          </a:prstGeom>
        </p:spPr>
      </p:pic>
      <p:pic>
        <p:nvPicPr>
          <p:cNvPr id="2" name="Picture 6" descr="Современный аппарат узи Vinno E35 | узи оборудование Vinno E35 купить по  лучшей цене в Ташкенте на byork.uz">
            <a:extLst>
              <a:ext uri="{FF2B5EF4-FFF2-40B4-BE49-F238E27FC236}">
                <a16:creationId xmlns:a16="http://schemas.microsoft.com/office/drawing/2014/main" id="{E1FD36A6-97EE-4A4B-9C6D-EC0A57A7D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94" y="-151676"/>
            <a:ext cx="4808235" cy="720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004EF4-F056-7349-BD9B-7E7C27DC1236}"/>
              </a:ext>
            </a:extLst>
          </p:cNvPr>
          <p:cNvSpPr txBox="1"/>
          <p:nvPr/>
        </p:nvSpPr>
        <p:spPr>
          <a:xfrm>
            <a:off x="506063" y="1423177"/>
            <a:ext cx="1534949" cy="553998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Commissioner" pitchFamily="2" charset="0"/>
              </a:rPr>
              <a:t>21</a:t>
            </a:r>
            <a:r>
              <a:rPr lang="ru-RU" sz="1000" dirty="0">
                <a:solidFill>
                  <a:schemeClr val="tx1"/>
                </a:solidFill>
                <a:latin typeface="Commissioner" pitchFamily="2" charset="0"/>
              </a:rPr>
              <a:t>,5 дюймовый монитор высокого разрешения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8BCD937-307F-184F-82D9-836392FB6BD2}"/>
              </a:ext>
            </a:extLst>
          </p:cNvPr>
          <p:cNvCxnSpPr>
            <a:cxnSpLocks/>
          </p:cNvCxnSpPr>
          <p:nvPr/>
        </p:nvCxnSpPr>
        <p:spPr>
          <a:xfrm>
            <a:off x="1844608" y="1713017"/>
            <a:ext cx="7931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07E562D-24E5-1A43-BC64-C9B39F2294D3}"/>
              </a:ext>
            </a:extLst>
          </p:cNvPr>
          <p:cNvSpPr txBox="1"/>
          <p:nvPr/>
        </p:nvSpPr>
        <p:spPr>
          <a:xfrm>
            <a:off x="4588558" y="2058883"/>
            <a:ext cx="1647589" cy="553998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  <a:latin typeface="Commissioner" pitchFamily="2" charset="0"/>
              </a:rPr>
              <a:t>10 дюймовая высокочувствительная сенсорная панель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F7F007F-49A9-CB4C-B119-AF526A3E95A8}"/>
              </a:ext>
            </a:extLst>
          </p:cNvPr>
          <p:cNvCxnSpPr>
            <a:cxnSpLocks/>
          </p:cNvCxnSpPr>
          <p:nvPr/>
        </p:nvCxnSpPr>
        <p:spPr>
          <a:xfrm flipH="1">
            <a:off x="3731190" y="2495594"/>
            <a:ext cx="8573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127F05F-9289-D942-90A6-66F5EA1F9665}"/>
              </a:ext>
            </a:extLst>
          </p:cNvPr>
          <p:cNvSpPr txBox="1"/>
          <p:nvPr/>
        </p:nvSpPr>
        <p:spPr>
          <a:xfrm>
            <a:off x="501771" y="5158624"/>
            <a:ext cx="1240670" cy="707886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  <a:latin typeface="Commissioner" pitchFamily="2" charset="0"/>
              </a:rPr>
              <a:t>Комплект универсальных колес для хорошей мобильности 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FDC9029-2E48-F244-9BD4-2809CC94A442}"/>
              </a:ext>
            </a:extLst>
          </p:cNvPr>
          <p:cNvCxnSpPr>
            <a:cxnSpLocks/>
          </p:cNvCxnSpPr>
          <p:nvPr/>
        </p:nvCxnSpPr>
        <p:spPr>
          <a:xfrm>
            <a:off x="1447800" y="5745586"/>
            <a:ext cx="5963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72E00BB-8FDB-1E4B-9988-AA374B152081}"/>
              </a:ext>
            </a:extLst>
          </p:cNvPr>
          <p:cNvSpPr txBox="1"/>
          <p:nvPr/>
        </p:nvSpPr>
        <p:spPr>
          <a:xfrm>
            <a:off x="4544484" y="3676286"/>
            <a:ext cx="1534949" cy="246221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  <a:latin typeface="Commissioner" pitchFamily="2" charset="0"/>
              </a:rPr>
              <a:t>3+1 порта для датчиков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F29807-3E90-F243-870A-C8E3B930E9FE}"/>
              </a:ext>
            </a:extLst>
          </p:cNvPr>
          <p:cNvSpPr txBox="1"/>
          <p:nvPr/>
        </p:nvSpPr>
        <p:spPr>
          <a:xfrm>
            <a:off x="4544484" y="4168686"/>
            <a:ext cx="1534949" cy="246221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Commissioner" pitchFamily="2" charset="0"/>
              </a:rPr>
              <a:t>DVD-</a:t>
            </a:r>
            <a:r>
              <a:rPr lang="ru-RU" sz="1000" dirty="0" err="1">
                <a:solidFill>
                  <a:schemeClr val="tx1"/>
                </a:solidFill>
                <a:latin typeface="Commissioner" pitchFamily="2" charset="0"/>
              </a:rPr>
              <a:t>рекодор</a:t>
            </a:r>
            <a:endParaRPr lang="ru-RU" sz="1000" dirty="0">
              <a:solidFill>
                <a:schemeClr val="tx1"/>
              </a:solidFill>
              <a:latin typeface="Commissioner" pitchFamily="2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6F90238-2539-C842-8566-E48FE8D44330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4038598" y="4291796"/>
            <a:ext cx="505886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E8FD291-5D7A-414C-9D09-D320E0DC56F6}"/>
              </a:ext>
            </a:extLst>
          </p:cNvPr>
          <p:cNvCxnSpPr>
            <a:cxnSpLocks/>
          </p:cNvCxnSpPr>
          <p:nvPr/>
        </p:nvCxnSpPr>
        <p:spPr>
          <a:xfrm flipH="1">
            <a:off x="4098235" y="3805119"/>
            <a:ext cx="4462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10">
            <a:extLst>
              <a:ext uri="{FF2B5EF4-FFF2-40B4-BE49-F238E27FC236}">
                <a16:creationId xmlns:a16="http://schemas.microsoft.com/office/drawing/2014/main" id="{C93C45B9-83ED-874C-9D80-D6F93AE47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5" b="95313" l="1956" r="95844">
                        <a14:foregroundMark x1="18093" y1="23125" x2="18093" y2="23125"/>
                        <a14:foregroundMark x1="10513" y1="8438" x2="10513" y2="8438"/>
                        <a14:foregroundMark x1="9535" y1="4375" x2="9535" y2="4375"/>
                        <a14:foregroundMark x1="25917" y1="4375" x2="25917" y2="4375"/>
                        <a14:foregroundMark x1="5134" y1="43438" x2="5134" y2="43438"/>
                        <a14:foregroundMark x1="14914" y1="86250" x2="14914" y2="86250"/>
                        <a14:foregroundMark x1="8557" y1="92188" x2="8557" y2="92188"/>
                        <a14:foregroundMark x1="5623" y1="94688" x2="5623" y2="94688"/>
                        <a14:foregroundMark x1="6601" y1="64375" x2="6601" y2="64375"/>
                        <a14:foregroundMark x1="2200" y1="43438" x2="2200" y2="43438"/>
                        <a14:foregroundMark x1="4156" y1="52188" x2="4156" y2="52188"/>
                        <a14:foregroundMark x1="4401" y1="59062" x2="4401" y2="59062"/>
                        <a14:foregroundMark x1="5868" y1="64375" x2="5868" y2="64375"/>
                        <a14:foregroundMark x1="5868" y1="64375" x2="5868" y2="64375"/>
                        <a14:foregroundMark x1="5868" y1="64375" x2="5868" y2="64375"/>
                        <a14:foregroundMark x1="8557" y1="70313" x2="8557" y2="70313"/>
                        <a14:foregroundMark x1="8557" y1="70313" x2="8557" y2="70313"/>
                        <a14:foregroundMark x1="8557" y1="70313" x2="8557" y2="70313"/>
                        <a14:foregroundMark x1="10269" y1="80938" x2="10269" y2="80938"/>
                        <a14:foregroundMark x1="10269" y1="80938" x2="10269" y2="80938"/>
                        <a14:foregroundMark x1="10269" y1="80938" x2="10269" y2="80938"/>
                        <a14:foregroundMark x1="9046" y1="89375" x2="9046" y2="89375"/>
                        <a14:foregroundMark x1="9046" y1="89375" x2="9046" y2="89375"/>
                        <a14:foregroundMark x1="8802" y1="88438" x2="8802" y2="88438"/>
                        <a14:foregroundMark x1="8802" y1="88438" x2="8802" y2="88438"/>
                        <a14:foregroundMark x1="8802" y1="88438" x2="8802" y2="88438"/>
                        <a14:foregroundMark x1="8802" y1="88438" x2="8802" y2="88438"/>
                        <a14:foregroundMark x1="8802" y1="88438" x2="8802" y2="88438"/>
                        <a14:foregroundMark x1="8802" y1="88438" x2="8802" y2="88438"/>
                        <a14:foregroundMark x1="54279" y1="85000" x2="54279" y2="85000"/>
                        <a14:foregroundMark x1="85819" y1="90625" x2="85819" y2="90625"/>
                        <a14:foregroundMark x1="92910" y1="93750" x2="92910" y2="93750"/>
                        <a14:foregroundMark x1="95844" y1="95313" x2="95844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929" y="4642618"/>
            <a:ext cx="2455892" cy="19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#">
            <a:extLst>
              <a:ext uri="{FF2B5EF4-FFF2-40B4-BE49-F238E27FC236}">
                <a16:creationId xmlns:a16="http://schemas.microsoft.com/office/drawing/2014/main" id="{AB5D4E76-228B-9246-ABDD-2998B9A76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922" y="271764"/>
            <a:ext cx="2919617" cy="194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#">
            <a:extLst>
              <a:ext uri="{FF2B5EF4-FFF2-40B4-BE49-F238E27FC236}">
                <a16:creationId xmlns:a16="http://schemas.microsoft.com/office/drawing/2014/main" id="{A4E3CCCE-5DCB-674B-AB5A-972948B0A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920" y="2356575"/>
            <a:ext cx="2919619" cy="194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#">
            <a:extLst>
              <a:ext uri="{FF2B5EF4-FFF2-40B4-BE49-F238E27FC236}">
                <a16:creationId xmlns:a16="http://schemas.microsoft.com/office/drawing/2014/main" id="{E4645EB1-668B-CF4A-BD35-F265F1BFF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921" y="4435157"/>
            <a:ext cx="2919618" cy="194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81632C6-1EFF-F24B-BADE-7FAA6B779717}"/>
              </a:ext>
            </a:extLst>
          </p:cNvPr>
          <p:cNvSpPr txBox="1"/>
          <p:nvPr/>
        </p:nvSpPr>
        <p:spPr>
          <a:xfrm>
            <a:off x="506063" y="3472735"/>
            <a:ext cx="1534949" cy="40011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  <a:latin typeface="Commissioner" pitchFamily="2" charset="0"/>
              </a:rPr>
              <a:t>4 съемных держателя для датчиков</a:t>
            </a:r>
          </a:p>
        </p:txBody>
      </p:sp>
      <p:cxnSp>
        <p:nvCxnSpPr>
          <p:cNvPr id="26" name="Соединительная линия уступом 25">
            <a:extLst>
              <a:ext uri="{FF2B5EF4-FFF2-40B4-BE49-F238E27FC236}">
                <a16:creationId xmlns:a16="http://schemas.microsoft.com/office/drawing/2014/main" id="{20C65864-F604-E046-861F-510F2C665A75}"/>
              </a:ext>
            </a:extLst>
          </p:cNvPr>
          <p:cNvCxnSpPr/>
          <p:nvPr/>
        </p:nvCxnSpPr>
        <p:spPr>
          <a:xfrm flipV="1">
            <a:off x="1844608" y="3175304"/>
            <a:ext cx="1263028" cy="436913"/>
          </a:xfrm>
          <a:prstGeom prst="bentConnector3">
            <a:avLst>
              <a:gd name="adj1" fmla="val 44369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99141E9-C844-C249-98C1-75360CF3A160}"/>
              </a:ext>
            </a:extLst>
          </p:cNvPr>
          <p:cNvSpPr txBox="1"/>
          <p:nvPr/>
        </p:nvSpPr>
        <p:spPr>
          <a:xfrm>
            <a:off x="501771" y="2701680"/>
            <a:ext cx="1534949" cy="40011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  <a:latin typeface="Commissioner" pitchFamily="2" charset="0"/>
              </a:rPr>
              <a:t>Подставка под контейнер для геля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319D8800-DEFB-C64C-9C30-0B0F2CFF5135}"/>
              </a:ext>
            </a:extLst>
          </p:cNvPr>
          <p:cNvCxnSpPr>
            <a:cxnSpLocks/>
          </p:cNvCxnSpPr>
          <p:nvPr/>
        </p:nvCxnSpPr>
        <p:spPr>
          <a:xfrm>
            <a:off x="1844608" y="2974880"/>
            <a:ext cx="10734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0B21FC5-93D3-A212-3D8A-51196803FEB7}"/>
              </a:ext>
            </a:extLst>
          </p:cNvPr>
          <p:cNvSpPr txBox="1"/>
          <p:nvPr/>
        </p:nvSpPr>
        <p:spPr>
          <a:xfrm>
            <a:off x="480604" y="293902"/>
            <a:ext cx="7129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</a:rPr>
              <a:t>Эргономичный дизайн и функциональность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47642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E6D408-FEEB-CA42-AD38-062C4EE2A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8" y="-180532"/>
            <a:ext cx="12195658" cy="7107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A69FD7-C68F-E4C7-E41C-470D48B3D529}"/>
              </a:ext>
            </a:extLst>
          </p:cNvPr>
          <p:cNvSpPr txBox="1"/>
          <p:nvPr/>
        </p:nvSpPr>
        <p:spPr>
          <a:xfrm>
            <a:off x="8154616" y="2011691"/>
            <a:ext cx="3419138" cy="46166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Микроконвексный педиатрический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G4-9M</a:t>
            </a:r>
            <a:endParaRPr lang="ru-RU" sz="1100" dirty="0">
              <a:latin typeface="Commissioner Thin Medium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D85AAC-D887-BB85-3A6E-BC710B533758}"/>
              </a:ext>
            </a:extLst>
          </p:cNvPr>
          <p:cNvSpPr txBox="1"/>
          <p:nvPr/>
        </p:nvSpPr>
        <p:spPr>
          <a:xfrm>
            <a:off x="4378659" y="1967440"/>
            <a:ext cx="2526008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Линейный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X4-12L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6" name="Picture 7" descr="#Педиатрический кардиодатчик G3-10P">
            <a:extLst>
              <a:ext uri="{FF2B5EF4-FFF2-40B4-BE49-F238E27FC236}">
                <a16:creationId xmlns:a16="http://schemas.microsoft.com/office/drawing/2014/main" id="{C51AD328-EB07-C3BF-19EF-1E6F47CCC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35174" b="34568"/>
          <a:stretch/>
        </p:blipFill>
        <p:spPr bwMode="auto">
          <a:xfrm>
            <a:off x="593011" y="1109445"/>
            <a:ext cx="2585621" cy="736403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525C68-B4CB-81FA-A657-5E7F54721165}"/>
              </a:ext>
            </a:extLst>
          </p:cNvPr>
          <p:cNvSpPr txBox="1"/>
          <p:nvPr/>
        </p:nvSpPr>
        <p:spPr>
          <a:xfrm>
            <a:off x="593013" y="1977391"/>
            <a:ext cx="2763232" cy="28991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Педиатрический кардиодатчик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G3-10P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9" name="Picture 11" descr="#Линейный датчик X4-12L">
            <a:extLst>
              <a:ext uri="{FF2B5EF4-FFF2-40B4-BE49-F238E27FC236}">
                <a16:creationId xmlns:a16="http://schemas.microsoft.com/office/drawing/2014/main" id="{25C35336-F6DF-E5E8-1793-FFD0B56C0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6" t="37982" r="7404" b="36237"/>
          <a:stretch/>
        </p:blipFill>
        <p:spPr bwMode="auto">
          <a:xfrm>
            <a:off x="4363243" y="1097537"/>
            <a:ext cx="2665520" cy="757385"/>
          </a:xfrm>
          <a:prstGeom prst="round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#Микроконвексный педиатрический датчик G4-9M">
            <a:extLst>
              <a:ext uri="{FF2B5EF4-FFF2-40B4-BE49-F238E27FC236}">
                <a16:creationId xmlns:a16="http://schemas.microsoft.com/office/drawing/2014/main" id="{4682D28A-54E6-4049-53E3-D0A5C6972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t="35500" r="6569" b="35737"/>
          <a:stretch/>
        </p:blipFill>
        <p:spPr bwMode="auto">
          <a:xfrm>
            <a:off x="8147963" y="1077560"/>
            <a:ext cx="2651091" cy="757385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#Высокочастотный линейный датчик F4-12L">
            <a:extLst>
              <a:ext uri="{FF2B5EF4-FFF2-40B4-BE49-F238E27FC236}">
                <a16:creationId xmlns:a16="http://schemas.microsoft.com/office/drawing/2014/main" id="{2E07D22C-4D7E-B9F5-BE5A-8F0BEB6AF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t="35309" r="7079" b="35928"/>
          <a:stretch/>
        </p:blipFill>
        <p:spPr bwMode="auto">
          <a:xfrm>
            <a:off x="4372010" y="2501536"/>
            <a:ext cx="2665519" cy="757385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D0E8B6-291E-023D-0537-1974B858BCA9}"/>
              </a:ext>
            </a:extLst>
          </p:cNvPr>
          <p:cNvSpPr txBox="1"/>
          <p:nvPr/>
        </p:nvSpPr>
        <p:spPr>
          <a:xfrm>
            <a:off x="4378659" y="3383510"/>
            <a:ext cx="2848620" cy="25759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Высокочастотный линейный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F4-12L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13" name="Picture 17" descr="#Линейный датчик X6-16L">
            <a:extLst>
              <a:ext uri="{FF2B5EF4-FFF2-40B4-BE49-F238E27FC236}">
                <a16:creationId xmlns:a16="http://schemas.microsoft.com/office/drawing/2014/main" id="{E649E49D-6191-AA16-19CC-5F9C021ED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0" t="37116" r="4753" b="34121"/>
          <a:stretch/>
        </p:blipFill>
        <p:spPr bwMode="auto">
          <a:xfrm>
            <a:off x="4363242" y="3938516"/>
            <a:ext cx="2659296" cy="757385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D5AAAC-09D2-C7AF-7BCC-BD3D4F0FB1B4}"/>
              </a:ext>
            </a:extLst>
          </p:cNvPr>
          <p:cNvSpPr txBox="1"/>
          <p:nvPr/>
        </p:nvSpPr>
        <p:spPr>
          <a:xfrm>
            <a:off x="4410110" y="4811428"/>
            <a:ext cx="2801753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Линейный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X6-16L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16" name="Picture 19" descr="#Конвексный датчик F2-5CE">
            <a:extLst>
              <a:ext uri="{FF2B5EF4-FFF2-40B4-BE49-F238E27FC236}">
                <a16:creationId xmlns:a16="http://schemas.microsoft.com/office/drawing/2014/main" id="{9ACA5E9D-B7F3-F1EF-5A12-980DE7480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t="35822" r="11552" b="35414"/>
          <a:stretch/>
        </p:blipFill>
        <p:spPr bwMode="auto">
          <a:xfrm>
            <a:off x="593011" y="2501536"/>
            <a:ext cx="2585621" cy="757385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31658A-46F7-8D20-9FE3-C2BFD80716F7}"/>
              </a:ext>
            </a:extLst>
          </p:cNvPr>
          <p:cNvSpPr txBox="1"/>
          <p:nvPr/>
        </p:nvSpPr>
        <p:spPr>
          <a:xfrm>
            <a:off x="593011" y="3389080"/>
            <a:ext cx="2763232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Конвексный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F2-5CE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18" name="Picture 21" descr="#Конвексный датчик G2-5C">
            <a:extLst>
              <a:ext uri="{FF2B5EF4-FFF2-40B4-BE49-F238E27FC236}">
                <a16:creationId xmlns:a16="http://schemas.microsoft.com/office/drawing/2014/main" id="{41874D2C-4245-78C2-4EF6-107EFFC11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34721" r="1207" b="29672"/>
          <a:stretch/>
        </p:blipFill>
        <p:spPr bwMode="auto">
          <a:xfrm>
            <a:off x="593013" y="3934331"/>
            <a:ext cx="2585619" cy="763437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0E8F797-D3F8-198A-67B4-098BB97DCDAB}"/>
              </a:ext>
            </a:extLst>
          </p:cNvPr>
          <p:cNvSpPr txBox="1"/>
          <p:nvPr/>
        </p:nvSpPr>
        <p:spPr>
          <a:xfrm>
            <a:off x="593013" y="4831988"/>
            <a:ext cx="2763232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Конвексный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G2-5C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21" name="Picture 23" descr="#Фазированный датчик G1-4P">
            <a:extLst>
              <a:ext uri="{FF2B5EF4-FFF2-40B4-BE49-F238E27FC236}">
                <a16:creationId xmlns:a16="http://schemas.microsoft.com/office/drawing/2014/main" id="{746C855F-175F-F8CA-6167-4538BF093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3" t="38561" r="12535" b="36267"/>
          <a:stretch/>
        </p:blipFill>
        <p:spPr bwMode="auto">
          <a:xfrm>
            <a:off x="8147963" y="2501536"/>
            <a:ext cx="2659296" cy="725500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20F0F92-00FA-4BE0-2ED4-73D7D13490A7}"/>
              </a:ext>
            </a:extLst>
          </p:cNvPr>
          <p:cNvSpPr txBox="1"/>
          <p:nvPr/>
        </p:nvSpPr>
        <p:spPr>
          <a:xfrm>
            <a:off x="8187749" y="3382400"/>
            <a:ext cx="2802185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Фазированный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G1-4P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24" name="Picture 25" descr="#G4-12P Фазированный датчик">
            <a:extLst>
              <a:ext uri="{FF2B5EF4-FFF2-40B4-BE49-F238E27FC236}">
                <a16:creationId xmlns:a16="http://schemas.microsoft.com/office/drawing/2014/main" id="{20D7EBC8-4B80-8392-C4B4-E37BE907D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2" t="36148" r="7957" b="35072"/>
          <a:stretch/>
        </p:blipFill>
        <p:spPr bwMode="auto">
          <a:xfrm>
            <a:off x="8187749" y="3903770"/>
            <a:ext cx="2659296" cy="757840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578650D-5E4E-C221-4FF9-18B4C4A7780C}"/>
              </a:ext>
            </a:extLst>
          </p:cNvPr>
          <p:cNvSpPr txBox="1"/>
          <p:nvPr/>
        </p:nvSpPr>
        <p:spPr>
          <a:xfrm>
            <a:off x="8187749" y="4797730"/>
            <a:ext cx="2841970" cy="2589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" sz="1100" u="none" strike="noStrike" dirty="0">
                <a:effectLst/>
                <a:latin typeface="Commissioner Thin Medium" pitchFamily="2" charset="0"/>
              </a:rPr>
              <a:t>G4-12P </a:t>
            </a:r>
            <a:r>
              <a:rPr lang="ru-RU" sz="1100" u="none" strike="noStrike" dirty="0">
                <a:effectLst/>
                <a:latin typeface="Commissioner Thin Medium" pitchFamily="2" charset="0"/>
              </a:rPr>
              <a:t>Фазированный датчик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27" name="Picture 29" descr="#X2-6C Широкополосный конвексный датчик">
            <a:extLst>
              <a:ext uri="{FF2B5EF4-FFF2-40B4-BE49-F238E27FC236}">
                <a16:creationId xmlns:a16="http://schemas.microsoft.com/office/drawing/2014/main" id="{6A8F107A-C163-2894-0B48-FB2C2DA85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t="35559" r="5388" b="35448"/>
          <a:stretch/>
        </p:blipFill>
        <p:spPr bwMode="auto">
          <a:xfrm>
            <a:off x="8183222" y="5324140"/>
            <a:ext cx="2659296" cy="763437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B7745AC-9CF0-1BBE-C61D-2D09EC9C9344}"/>
              </a:ext>
            </a:extLst>
          </p:cNvPr>
          <p:cNvSpPr txBox="1"/>
          <p:nvPr/>
        </p:nvSpPr>
        <p:spPr>
          <a:xfrm>
            <a:off x="8209825" y="6200924"/>
            <a:ext cx="3020862" cy="25166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" sz="1100" u="none" strike="noStrike" dirty="0">
                <a:effectLst/>
                <a:latin typeface="Commissioner Thin Medium" pitchFamily="2" charset="0"/>
              </a:rPr>
              <a:t>X2-6C </a:t>
            </a:r>
            <a:r>
              <a:rPr lang="ru-RU" sz="1100" u="none" strike="noStrike" dirty="0">
                <a:effectLst/>
                <a:latin typeface="Commissioner Thin Medium" pitchFamily="2" charset="0"/>
              </a:rPr>
              <a:t>Широкополосный конвексный датчик</a:t>
            </a:r>
            <a:endParaRPr lang="ru-RU" sz="1100" dirty="0">
              <a:latin typeface="Commissioner Thin Medium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7EF06C-FB03-B206-60E8-4062A31DD32F}"/>
              </a:ext>
            </a:extLst>
          </p:cNvPr>
          <p:cNvSpPr txBox="1"/>
          <p:nvPr/>
        </p:nvSpPr>
        <p:spPr>
          <a:xfrm>
            <a:off x="593012" y="6276238"/>
            <a:ext cx="3216987" cy="49497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" sz="1100" u="none" strike="noStrike" dirty="0">
                <a:effectLst/>
                <a:latin typeface="Commissioner Thin Medium" pitchFamily="2" charset="0"/>
              </a:rPr>
              <a:t>F2-5C </a:t>
            </a:r>
            <a:r>
              <a:rPr lang="ru-RU" sz="1100" u="none" strike="noStrike" dirty="0">
                <a:effectLst/>
                <a:latin typeface="Commissioner Thin Medium" pitchFamily="2" charset="0"/>
              </a:rPr>
              <a:t>Широкополосный конвексный датчик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33" name="Picture 19" descr="#Конвексный датчик F2-5CE">
            <a:extLst>
              <a:ext uri="{FF2B5EF4-FFF2-40B4-BE49-F238E27FC236}">
                <a16:creationId xmlns:a16="http://schemas.microsoft.com/office/drawing/2014/main" id="{E0677AA5-5899-E57F-ECFE-A84EFBA6F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35915" r="11842" b="35321"/>
          <a:stretch/>
        </p:blipFill>
        <p:spPr bwMode="auto">
          <a:xfrm>
            <a:off x="580313" y="5365226"/>
            <a:ext cx="2585619" cy="757385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1E050B6-E3F2-C9F7-49EC-196B709EF23A}"/>
              </a:ext>
            </a:extLst>
          </p:cNvPr>
          <p:cNvSpPr txBox="1"/>
          <p:nvPr/>
        </p:nvSpPr>
        <p:spPr>
          <a:xfrm>
            <a:off x="522893" y="298676"/>
            <a:ext cx="9742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</a:rPr>
              <a:t>Доступные датчики</a:t>
            </a:r>
          </a:p>
        </p:txBody>
      </p:sp>
      <p:pic>
        <p:nvPicPr>
          <p:cNvPr id="35" name="Picture 3" descr="#Линейный внутриполостной датчик G4-12LV">
            <a:extLst>
              <a:ext uri="{FF2B5EF4-FFF2-40B4-BE49-F238E27FC236}">
                <a16:creationId xmlns:a16="http://schemas.microsoft.com/office/drawing/2014/main" id="{C8B752E2-71C1-AAD0-14D4-7A32B1B2A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" t="4400" r="13828" b="4694"/>
          <a:stretch/>
        </p:blipFill>
        <p:spPr bwMode="auto">
          <a:xfrm>
            <a:off x="4410110" y="5382088"/>
            <a:ext cx="2663823" cy="756749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8225A4B-11F9-FE6C-D30B-CE5F2575F182}"/>
              </a:ext>
            </a:extLst>
          </p:cNvPr>
          <p:cNvSpPr txBox="1"/>
          <p:nvPr/>
        </p:nvSpPr>
        <p:spPr>
          <a:xfrm>
            <a:off x="4449896" y="6254023"/>
            <a:ext cx="3672435" cy="2616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ru-RU" sz="1100" b="1" u="none" strike="noStrike" dirty="0">
                <a:effectLst/>
                <a:latin typeface="Commissioner" pitchFamily="2" charset="0"/>
              </a:rPr>
              <a:t>Линейный внутриполостной датчик </a:t>
            </a:r>
            <a:r>
              <a:rPr lang="en" sz="1100" b="1" u="none" strike="noStrike" dirty="0">
                <a:effectLst/>
                <a:latin typeface="Commissioner" pitchFamily="2" charset="0"/>
              </a:rPr>
              <a:t>G4-12LV</a:t>
            </a:r>
            <a:endParaRPr lang="ru-RU" sz="1100" b="1" dirty="0">
              <a:latin typeface="Commissio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783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0857E172-8FAE-AA45-9710-560B7472A1BB}"/>
              </a:ext>
            </a:extLst>
          </p:cNvPr>
          <p:cNvGraphicFramePr>
            <a:graphicFrameLocks noGrp="1"/>
          </p:cNvGraphicFramePr>
          <p:nvPr/>
        </p:nvGraphicFramePr>
        <p:xfrm>
          <a:off x="469900" y="4927639"/>
          <a:ext cx="9893300" cy="147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9700">
                  <a:extLst>
                    <a:ext uri="{9D8B030D-6E8A-4147-A177-3AD203B41FA5}">
                      <a16:colId xmlns:a16="http://schemas.microsoft.com/office/drawing/2014/main" val="3870185863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306532969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01045966"/>
                    </a:ext>
                  </a:extLst>
                </a:gridCol>
                <a:gridCol w="1841500">
                  <a:extLst>
                    <a:ext uri="{9D8B030D-6E8A-4147-A177-3AD203B41FA5}">
                      <a16:colId xmlns:a16="http://schemas.microsoft.com/office/drawing/2014/main" val="3329634551"/>
                    </a:ext>
                  </a:extLst>
                </a:gridCol>
              </a:tblGrid>
              <a:tr h="344234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Приложения </a:t>
                      </a:r>
                    </a:p>
                  </a:txBody>
                  <a:tcPr marB="10800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D350VET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  <a:ea typeface="+mn-ea"/>
                          <a:cs typeface="+mn-cs"/>
                        </a:rPr>
                        <a:t>D650VET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X2VET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609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Брюшная полость мелких животных / Кардиология</a:t>
                      </a:r>
                      <a:r>
                        <a:rPr lang="ru-RU" sz="1100" b="0" i="0" dirty="0">
                          <a:effectLst/>
                          <a:latin typeface="Commissioner" pitchFamily="2" charset="0"/>
                        </a:rPr>
                        <a:t>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 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024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Брюшная полость лошадей / Гинекология</a:t>
                      </a:r>
                      <a:r>
                        <a:rPr lang="ru-RU" sz="1100" b="0" i="0" dirty="0"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100" b="0" i="0" dirty="0">
                        <a:latin typeface="Commissioner" pitchFamily="2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31326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Кардиология лошадей / Ортопедия</a:t>
                      </a:r>
                      <a:r>
                        <a:rPr lang="ru-RU" sz="1100" b="0" i="0" dirty="0"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100" b="0" i="0" dirty="0">
                        <a:latin typeface="Commissioner" pitchFamily="2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45045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4A091B4-2312-27BC-68D5-53774CFD4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9" t="-1" r="12262" b="-2363"/>
          <a:stretch/>
        </p:blipFill>
        <p:spPr bwMode="auto">
          <a:xfrm>
            <a:off x="4147484" y="2188042"/>
            <a:ext cx="1810551" cy="266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48651E-0BC6-DADE-9915-CF919C91E8C8}"/>
              </a:ext>
            </a:extLst>
          </p:cNvPr>
          <p:cNvSpPr txBox="1"/>
          <p:nvPr/>
        </p:nvSpPr>
        <p:spPr>
          <a:xfrm>
            <a:off x="469900" y="488326"/>
            <a:ext cx="9742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</a:rPr>
              <a:t>Сравнение с другими моделями</a:t>
            </a:r>
          </a:p>
        </p:txBody>
      </p:sp>
      <p:pic>
        <p:nvPicPr>
          <p:cNvPr id="5" name="Рисунок 4" descr="Изображение выглядит как плита, Бытовая техника, устройство, кухонны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A6A8F735-43B0-FC72-41F3-91B0860B8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947" l="10000" r="90000">
                        <a14:foregroundMark x1="33684" y1="87237" x2="33553" y2="94342"/>
                        <a14:foregroundMark x1="33553" y1="94342" x2="39605" y2="90921"/>
                        <a14:foregroundMark x1="39605" y1="90921" x2="38421" y2="87368"/>
                        <a14:foregroundMark x1="34342" y1="93947" x2="34342" y2="93947"/>
                        <a14:foregroundMark x1="43421" y1="39868" x2="43421" y2="39868"/>
                        <a14:foregroundMark x1="41316" y1="42368" x2="41447" y2="35132"/>
                        <a14:foregroundMark x1="41447" y1="35132" x2="48289" y2="33421"/>
                        <a14:foregroundMark x1="48289" y1="33421" x2="56579" y2="34211"/>
                        <a14:foregroundMark x1="56579" y1="34211" x2="63553" y2="33158"/>
                        <a14:foregroundMark x1="63553" y1="33158" x2="63026" y2="41579"/>
                        <a14:foregroundMark x1="53947" y1="18684" x2="60921" y2="20789"/>
                        <a14:foregroundMark x1="60921" y1="20789" x2="53289" y2="16842"/>
                        <a14:foregroundMark x1="53289" y1="16842" x2="60132" y2="20921"/>
                        <a14:foregroundMark x1="60132" y1="20921" x2="59868" y2="21447"/>
                        <a14:foregroundMark x1="43289" y1="35395" x2="49079" y2="39342"/>
                        <a14:foregroundMark x1="49079" y1="39342" x2="45526" y2="42763"/>
                        <a14:foregroundMark x1="38026" y1="50263" x2="38026" y2="62500"/>
                      </a14:backgroundRemoval>
                    </a14:imgEffect>
                  </a14:imgLayer>
                </a14:imgProps>
              </a:ext>
            </a:extLst>
          </a:blip>
          <a:srcRect l="32266" r="28563"/>
          <a:stretch/>
        </p:blipFill>
        <p:spPr>
          <a:xfrm>
            <a:off x="6539152" y="2116864"/>
            <a:ext cx="1069254" cy="2729707"/>
          </a:xfrm>
          <a:prstGeom prst="rect">
            <a:avLst/>
          </a:prstGeom>
        </p:spPr>
      </p:pic>
      <p:pic>
        <p:nvPicPr>
          <p:cNvPr id="2054" name="Picture 6" descr="VINNO X2 - Active Scientific Sdn Bhd">
            <a:extLst>
              <a:ext uri="{FF2B5EF4-FFF2-40B4-BE49-F238E27FC236}">
                <a16:creationId xmlns:a16="http://schemas.microsoft.com/office/drawing/2014/main" id="{3D525E5B-BB40-C4F1-23D7-759A795F6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168" y="2014450"/>
            <a:ext cx="1928332" cy="289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89;p9">
            <a:extLst>
              <a:ext uri="{FF2B5EF4-FFF2-40B4-BE49-F238E27FC236}">
                <a16:creationId xmlns:a16="http://schemas.microsoft.com/office/drawing/2014/main" id="{A7FE4CEF-A1B4-9921-436D-4E1E61A42F9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67338"/>
          <a:stretch/>
        </p:blipFill>
        <p:spPr>
          <a:xfrm>
            <a:off x="11205003" y="5867192"/>
            <a:ext cx="529797" cy="527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495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9D696E-4BE6-FC91-EAE8-C6A97B314DAC}"/>
              </a:ext>
            </a:extLst>
          </p:cNvPr>
          <p:cNvGraphicFramePr>
            <a:graphicFrameLocks noGrp="1"/>
          </p:cNvGraphicFramePr>
          <p:nvPr/>
        </p:nvGraphicFramePr>
        <p:xfrm>
          <a:off x="469900" y="419432"/>
          <a:ext cx="9918700" cy="4833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3870185863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val="3065329691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val="3401045966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3329634551"/>
                    </a:ext>
                  </a:extLst>
                </a:gridCol>
              </a:tblGrid>
              <a:tr h="344234">
                <a:tc>
                  <a:txBody>
                    <a:bodyPr/>
                    <a:lstStyle/>
                    <a:p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  <a:ea typeface="+mn-ea"/>
                          <a:cs typeface="+mn-cs"/>
                        </a:rPr>
                        <a:t>Режимы сканирования</a:t>
                      </a:r>
                      <a:r>
                        <a:rPr lang="ru-RU" sz="1600" b="1" i="0" dirty="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</a:rPr>
                        <a:t> 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D350VET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  <a:ea typeface="+mn-ea"/>
                          <a:cs typeface="+mn-cs"/>
                        </a:rPr>
                        <a:t>D650VET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X2VET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609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" sz="1100" dirty="0"/>
                        <a:t>B, B/B, M, B/M</a:t>
                      </a:r>
                      <a:endParaRPr lang="ru-RU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496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Цветовой допплер / Энергетический допплер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endParaRPr lang="ru-RU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0348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Импульсно-волновой допплер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1991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Непрерывный допплер / тканевый допплер (TD) </a:t>
                      </a:r>
                      <a:endParaRPr lang="ru-RU" sz="1100" dirty="0">
                        <a:effectLst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3201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B+CF одновременно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61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Дуплексный 2D/импульсно-волновой допплер</a:t>
                      </a:r>
                      <a:r>
                        <a:rPr lang="ru-RU" sz="1100" b="0" i="0" dirty="0">
                          <a:effectLst/>
                          <a:latin typeface="Commissioner" pitchFamily="2" charset="0"/>
                        </a:rPr>
                        <a:t>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2578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Триплекс 2D/цветной/импульсно-волновой допплер</a:t>
                      </a:r>
                      <a:endParaRPr lang="ru-RU" sz="1100" b="0" i="0" dirty="0">
                        <a:effectLst/>
                        <a:latin typeface="Commissioner" pitchFamily="2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533491"/>
                  </a:ext>
                </a:extLst>
              </a:tr>
              <a:tr h="475534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Импульсно-волновой допплер с высок. частот.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повтор. импульсов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50837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Трапецевидное сканирование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6891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Эластография/анализ контрастного вещества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ommissioner Thin" pitchFamily="2" charset="0"/>
                        </a:rPr>
                        <a:t>- / -</a:t>
                      </a: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-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/ -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5608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Полноэкранный режим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ommissioner Thin" pitchFamily="2" charset="0"/>
                        </a:rPr>
                        <a:t>+</a:t>
                      </a: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ommissioner Thin" pitchFamily="2" charset="0"/>
                        </a:rPr>
                        <a:t>+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ommissioner Thin" pitchFamily="2" charset="0"/>
                        </a:rPr>
                        <a:t>+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323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Модуль ЭКГ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ommissioner Thin" pitchFamily="2" charset="0"/>
                        </a:rPr>
                        <a:t>+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669752"/>
                  </a:ext>
                </a:extLst>
              </a:tr>
            </a:tbl>
          </a:graphicData>
        </a:graphic>
      </p:graphicFrame>
      <p:pic>
        <p:nvPicPr>
          <p:cNvPr id="8" name="Google Shape;89;p9">
            <a:extLst>
              <a:ext uri="{FF2B5EF4-FFF2-40B4-BE49-F238E27FC236}">
                <a16:creationId xmlns:a16="http://schemas.microsoft.com/office/drawing/2014/main" id="{F4F894DE-9A07-77EB-0D14-0560C6307E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67338"/>
          <a:stretch/>
        </p:blipFill>
        <p:spPr>
          <a:xfrm>
            <a:off x="11205003" y="5867192"/>
            <a:ext cx="529797" cy="527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403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лекопитающее, кот, домашняя кошка, Мелкие и средние кошки&#10;&#10;Автоматически созданное описание">
            <a:extLst>
              <a:ext uri="{FF2B5EF4-FFF2-40B4-BE49-F238E27FC236}">
                <a16:creationId xmlns:a16="http://schemas.microsoft.com/office/drawing/2014/main" id="{83F2D455-8417-0940-8AA4-A4AC64831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3344771"/>
            <a:ext cx="6552149" cy="3037114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D49FACA-3448-E4DF-F697-84DDE128E849}"/>
              </a:ext>
            </a:extLst>
          </p:cNvPr>
          <p:cNvGraphicFramePr>
            <a:graphicFrameLocks noGrp="1"/>
          </p:cNvGraphicFramePr>
          <p:nvPr/>
        </p:nvGraphicFramePr>
        <p:xfrm>
          <a:off x="469900" y="368632"/>
          <a:ext cx="9893300" cy="22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7000">
                  <a:extLst>
                    <a:ext uri="{9D8B030D-6E8A-4147-A177-3AD203B41FA5}">
                      <a16:colId xmlns:a16="http://schemas.microsoft.com/office/drawing/2014/main" val="387018586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065329691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val="3401045966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332963455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Оптимизация изображения 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D350VET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  <a:ea typeface="+mn-ea"/>
                          <a:cs typeface="+mn-cs"/>
                        </a:rPr>
                        <a:t>D650VET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X2VET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609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Усовершенствованый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Tissue Tracking /Speckle tracking)</a:t>
                      </a:r>
                      <a:endParaRPr lang="ru-RU" sz="1200" b="0" i="0" kern="1200" dirty="0">
                        <a:solidFill>
                          <a:schemeClr val="dk1"/>
                        </a:solidFill>
                        <a:effectLst/>
                        <a:latin typeface="Commissioner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 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024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Тканевая скоростная визуализация (TVI)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31326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Автоматизированное измерение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оъема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 (TVM)</a:t>
                      </a:r>
                      <a:r>
                        <a:rPr lang="ru-RU" sz="1200" b="0" i="0" dirty="0"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bg2"/>
                        </a:solidFill>
                        <a:latin typeface="Commissioner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4504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i="0" dirty="0" err="1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Easy</a:t>
                      </a:r>
                      <a:r>
                        <a:rPr lang="ru-RU" sz="1200" b="0" i="0" dirty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dirty="0" err="1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Compare</a:t>
                      </a:r>
                      <a:r>
                        <a:rPr lang="ru-RU" sz="1200" b="0" i="0" dirty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" sz="1200" b="0" i="0" dirty="0" err="1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TView</a:t>
                      </a:r>
                      <a:endParaRPr lang="ru-RU" sz="1200" b="0" i="0" dirty="0">
                        <a:effectLst/>
                        <a:latin typeface="Commissioner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0348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Needle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enhancement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/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Speckle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Tracking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ommissioner Thin" pitchFamily="2" charset="0"/>
                        </a:rPr>
                        <a:t>Опционально / -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199153"/>
                  </a:ext>
                </a:extLst>
              </a:tr>
            </a:tbl>
          </a:graphicData>
        </a:graphic>
      </p:graphicFrame>
      <p:pic>
        <p:nvPicPr>
          <p:cNvPr id="7" name="Google Shape;89;p9">
            <a:extLst>
              <a:ext uri="{FF2B5EF4-FFF2-40B4-BE49-F238E27FC236}">
                <a16:creationId xmlns:a16="http://schemas.microsoft.com/office/drawing/2014/main" id="{43C27BDF-8ACC-7BED-DBD0-B38A065091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7338"/>
          <a:stretch/>
        </p:blipFill>
        <p:spPr>
          <a:xfrm>
            <a:off x="11205003" y="5867192"/>
            <a:ext cx="529797" cy="527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1862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920</Words>
  <Application>Microsoft Office PowerPoint</Application>
  <PresentationFormat>Широкоэкранный</PresentationFormat>
  <Paragraphs>204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Commissioner</vt:lpstr>
      <vt:lpstr>Commissioner Thin</vt:lpstr>
      <vt:lpstr>Commissioner Thin Medium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evdokimova</dc:creator>
  <cp:lastModifiedBy>Дизайн</cp:lastModifiedBy>
  <cp:revision>13</cp:revision>
  <dcterms:created xsi:type="dcterms:W3CDTF">2023-07-13T05:08:58Z</dcterms:created>
  <dcterms:modified xsi:type="dcterms:W3CDTF">2023-07-19T12:53:42Z</dcterms:modified>
</cp:coreProperties>
</file>